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14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6" r:id="rId3"/>
    <p:sldId id="297" r:id="rId4"/>
    <p:sldId id="294" r:id="rId5"/>
    <p:sldId id="293" r:id="rId6"/>
    <p:sldId id="470" r:id="rId7"/>
    <p:sldId id="308" r:id="rId8"/>
    <p:sldId id="503" r:id="rId9"/>
    <p:sldId id="505" r:id="rId10"/>
    <p:sldId id="504" r:id="rId11"/>
    <p:sldId id="507" r:id="rId12"/>
    <p:sldId id="508" r:id="rId13"/>
    <p:sldId id="509" r:id="rId14"/>
    <p:sldId id="510" r:id="rId15"/>
    <p:sldId id="511" r:id="rId16"/>
    <p:sldId id="512" r:id="rId17"/>
    <p:sldId id="513" r:id="rId18"/>
    <p:sldId id="514" r:id="rId19"/>
    <p:sldId id="515" r:id="rId20"/>
    <p:sldId id="516" r:id="rId21"/>
    <p:sldId id="518" r:id="rId22"/>
    <p:sldId id="519" r:id="rId23"/>
    <p:sldId id="520" r:id="rId24"/>
    <p:sldId id="521" r:id="rId25"/>
    <p:sldId id="522" r:id="rId26"/>
    <p:sldId id="523" r:id="rId27"/>
    <p:sldId id="524" r:id="rId28"/>
    <p:sldId id="525" r:id="rId29"/>
    <p:sldId id="526" r:id="rId30"/>
    <p:sldId id="527" r:id="rId31"/>
    <p:sldId id="528" r:id="rId32"/>
    <p:sldId id="529" r:id="rId33"/>
    <p:sldId id="530" r:id="rId34"/>
    <p:sldId id="534" r:id="rId35"/>
    <p:sldId id="535" r:id="rId36"/>
    <p:sldId id="537" r:id="rId37"/>
    <p:sldId id="538" r:id="rId38"/>
    <p:sldId id="539" r:id="rId39"/>
    <p:sldId id="540" r:id="rId40"/>
    <p:sldId id="541" r:id="rId41"/>
    <p:sldId id="542" r:id="rId42"/>
    <p:sldId id="543" r:id="rId43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8080"/>
    <a:srgbClr val="00B0F0"/>
    <a:srgbClr val="99CC00"/>
    <a:srgbClr val="CCECFF"/>
    <a:srgbClr val="0000FF"/>
    <a:srgbClr val="00CC66"/>
    <a:srgbClr val="3399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>
      <p:cViewPr>
        <p:scale>
          <a:sx n="70" d="100"/>
          <a:sy n="70" d="100"/>
        </p:scale>
        <p:origin x="-1181" y="-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9AD3A-FD5E-4991-8EDD-8855C56D3298}" type="datetimeFigureOut">
              <a:rPr lang="el-GR" smtClean="0"/>
              <a:t>16/6/2019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70D8C-27B4-4B60-A919-ECE35B50B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7054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9D4D536-F297-4559-8F4F-5A883F2E8B5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5096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B749BB-1D36-4173-8F65-C71818615D61}" type="slidenum">
              <a:rPr lang="el-GR" smtClean="0"/>
              <a:pPr/>
              <a:t>1</a:t>
            </a:fld>
            <a:endParaRPr lang="el-GR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DB872-B7E2-4978-94FB-7CF370A56731}" type="slidenum">
              <a:rPr lang="en-GB"/>
              <a:pPr/>
              <a:t>2</a:t>
            </a:fld>
            <a:endParaRPr lang="en-GB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DB872-B7E2-4978-94FB-7CF370A56731}" type="slidenum">
              <a:rPr lang="en-GB"/>
              <a:pPr/>
              <a:t>3</a:t>
            </a:fld>
            <a:endParaRPr lang="en-GB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DB872-B7E2-4978-94FB-7CF370A56731}" type="slidenum">
              <a:rPr lang="en-GB"/>
              <a:pPr/>
              <a:t>4</a:t>
            </a:fld>
            <a:endParaRPr lang="en-GB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l-GR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797D170-1B49-4F48-961A-9594693839A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8AF83-EF6C-4813-9151-18F41E2D038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70EFE-D250-4F81-8908-218A2864436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35BE2-EB63-48F2-8E42-9D05524AEBD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F7694-E467-4100-B88B-D69DCD9558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2C8FF-213A-417A-B5E9-9A413CE9867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91048-C437-46FE-A0A0-B952240CAE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E1C35-0CB6-43DB-A2CF-85C198599D8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B7055-5939-4470-AE4E-A432654B301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775D5-22DF-41C7-A64F-2FA52308C63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24866-4242-4760-95E7-7AD9D772D94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A95CB-B7ED-46FD-8CF4-D71305CE118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l-GR" sz="240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l-GR" dirty="0" smtClean="0"/>
              <a:t>Κεφάλαιο 5</a:t>
            </a:r>
            <a:endParaRPr lang="el-GR" dirty="0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8BD8333-E17C-4F12-A350-C04BF63062A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l-GR" sz="3600" dirty="0" smtClean="0"/>
              <a:t>Κυβερνήσεις,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l-GR" sz="3600" dirty="0" smtClean="0"/>
              <a:t>Χρηματαγορές και Μακροοικονομία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0040" y="3886200"/>
            <a:ext cx="8397425" cy="1752600"/>
          </a:xfrm>
        </p:spPr>
        <p:txBody>
          <a:bodyPr lIns="0" rIns="0"/>
          <a:lstStyle/>
          <a:p>
            <a:pPr eaLnBrk="1" hangingPunct="1"/>
            <a:r>
              <a:rPr lang="el-GR" dirty="0" smtClean="0">
                <a:solidFill>
                  <a:schemeClr val="tx2"/>
                </a:solidFill>
              </a:rPr>
              <a:t>Κυβερνήσεις, χρηματαγορές και μακροοικονομία</a:t>
            </a:r>
            <a:endParaRPr lang="en-US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l-GR" sz="2800" dirty="0" smtClean="0">
                <a:solidFill>
                  <a:schemeClr val="tx2"/>
                </a:solidFill>
              </a:rPr>
              <a:t>Ακροβατώντας μεταξύ αναπτύξεως, ανισορροπιών, προσδοκιών και κρίσεων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B67B7D-654A-4729-B288-0CCD0D899694}" type="slidenum">
              <a:rPr lang="en-GB">
                <a:solidFill>
                  <a:schemeClr val="bg1">
                    <a:lumMod val="50000"/>
                  </a:schemeClr>
                </a:solidFill>
              </a:rPr>
              <a:pPr/>
              <a:t>2</a:t>
            </a:fld>
            <a:endParaRPr lang="en-GB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600" dirty="0" smtClean="0"/>
              <a:t>‘Οδοδείκτης’</a:t>
            </a:r>
            <a:endParaRPr lang="en-GB" sz="3600" dirty="0" smtClean="0"/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54797" cy="4651375"/>
          </a:xfrm>
        </p:spPr>
        <p:txBody>
          <a:bodyPr/>
          <a:lstStyle/>
          <a:p>
            <a:pPr eaLnBrk="1" hangingPunct="1"/>
            <a:r>
              <a:rPr lang="el-GR" sz="2800" dirty="0" smtClean="0">
                <a:solidFill>
                  <a:schemeClr val="bg1">
                    <a:lumMod val="50000"/>
                  </a:schemeClr>
                </a:solidFill>
              </a:rPr>
              <a:t>Μέρος Α΄– Βασικές Έννοιες </a:t>
            </a:r>
          </a:p>
          <a:p>
            <a:pPr eaLnBrk="1" hangingPunct="1"/>
            <a:r>
              <a:rPr lang="el-GR" sz="2800" dirty="0" smtClean="0">
                <a:solidFill>
                  <a:schemeClr val="bg1">
                    <a:lumMod val="50000"/>
                  </a:schemeClr>
                </a:solidFill>
              </a:rPr>
              <a:t>Μέρος Β΄– Αναλύσεις Βραχυχρονίων Διακυμάνσεων</a:t>
            </a:r>
          </a:p>
          <a:p>
            <a:pPr eaLnBrk="1" hangingPunct="1"/>
            <a:r>
              <a:rPr lang="el-GR" sz="2800" dirty="0" smtClean="0">
                <a:solidFill>
                  <a:schemeClr val="bg1">
                    <a:lumMod val="50000"/>
                  </a:schemeClr>
                </a:solidFill>
              </a:rPr>
              <a:t>Μέρος Γ΄– Νομισματική Πολιτική και </a:t>
            </a:r>
            <a:r>
              <a:rPr lang="el-GR" sz="2800" dirty="0" smtClean="0">
                <a:solidFill>
                  <a:schemeClr val="bg1">
                    <a:lumMod val="50000"/>
                  </a:schemeClr>
                </a:solidFill>
              </a:rPr>
              <a:t>Χρηματοοικονομικό Σύστημα</a:t>
            </a:r>
            <a:endParaRPr lang="el-GR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/>
            <a:r>
              <a:rPr lang="el-GR" sz="2800" dirty="0" smtClean="0">
                <a:solidFill>
                  <a:schemeClr val="bg1">
                    <a:lumMod val="50000"/>
                  </a:schemeClr>
                </a:solidFill>
              </a:rPr>
              <a:t>Μέρος Δ΄– Βραχυχρόνιες Διακυμάνσεις και Διεθνείς Χρηματαγορές</a:t>
            </a:r>
          </a:p>
          <a:p>
            <a:pPr eaLnBrk="1" hangingPunct="1"/>
            <a:r>
              <a:rPr lang="el-GR" sz="2800" dirty="0" smtClean="0"/>
              <a:t>Μέρος Ε΄– Μακροχρόνια Ανάπτυξη 	</a:t>
            </a:r>
            <a:endParaRPr lang="en-GB" sz="2800" dirty="0" smtClean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B67B7D-654A-4729-B288-0CCD0D899694}" type="slidenum">
              <a:rPr lang="en-GB">
                <a:solidFill>
                  <a:schemeClr val="bg1">
                    <a:lumMod val="50000"/>
                  </a:schemeClr>
                </a:solidFill>
              </a:rPr>
              <a:pPr/>
              <a:t>3</a:t>
            </a:fld>
            <a:endParaRPr lang="en-GB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600" dirty="0" smtClean="0"/>
              <a:t>‘Οδοδείκτης’</a:t>
            </a:r>
            <a:endParaRPr lang="en-GB" sz="3600" dirty="0" smtClean="0"/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961312" cy="4651375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Μέρος Ε΄– Μακροχρόνια Ανάπτυξη</a:t>
            </a:r>
          </a:p>
          <a:p>
            <a:pPr lvl="1" eaLnBrk="1" hangingPunct="1"/>
            <a:r>
              <a:rPr lang="el-GR" sz="2400" dirty="0" smtClean="0">
                <a:solidFill>
                  <a:schemeClr val="bg1">
                    <a:lumMod val="50000"/>
                  </a:schemeClr>
                </a:solidFill>
              </a:rPr>
              <a:t>Κεφ. 19. Η αγορά εργασίας στο προσκήνιο</a:t>
            </a:r>
          </a:p>
          <a:p>
            <a:pPr lvl="1" eaLnBrk="1" hangingPunct="1"/>
            <a:r>
              <a:rPr lang="el-GR" sz="2400" dirty="0" smtClean="0"/>
              <a:t>Κεφ. 20. Κυβερνήσεις, χρηματαγορές και μακροοικονομία</a:t>
            </a: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B67B7D-654A-4729-B288-0CCD0D899694}" type="slidenum">
              <a:rPr lang="en-GB">
                <a:solidFill>
                  <a:schemeClr val="bg1">
                    <a:lumMod val="50000"/>
                  </a:schemeClr>
                </a:solidFill>
              </a:rPr>
              <a:pPr/>
              <a:t>4</a:t>
            </a:fld>
            <a:endParaRPr lang="en-GB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600" dirty="0" smtClean="0"/>
              <a:t>Περιεχόμενα</a:t>
            </a:r>
            <a:endParaRPr lang="en-GB" sz="3600" dirty="0" smtClean="0"/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99802" cy="4651375"/>
          </a:xfrm>
        </p:spPr>
        <p:txBody>
          <a:bodyPr/>
          <a:lstStyle/>
          <a:p>
            <a:pPr eaLnBrk="1" hangingPunct="1"/>
            <a:r>
              <a:rPr lang="el-GR" sz="2800" dirty="0" smtClean="0"/>
              <a:t>Εισαγωγή </a:t>
            </a:r>
          </a:p>
          <a:p>
            <a:pPr eaLnBrk="1" hangingPunct="1"/>
            <a:r>
              <a:rPr lang="el-GR" sz="2800" dirty="0" smtClean="0"/>
              <a:t>Ακροβατώντας μεταξύ αναπτύξεως, ανισορροπιών, προσδοκιών και κρίσεων</a:t>
            </a:r>
          </a:p>
          <a:p>
            <a:pPr eaLnBrk="1" hangingPunct="1"/>
            <a:r>
              <a:rPr lang="el-GR" sz="2800" dirty="0" smtClean="0"/>
              <a:t>Μετριάζοντας τους κινδύνους – Λύση από το θεσμικό πλαίσιο;</a:t>
            </a:r>
          </a:p>
          <a:p>
            <a:pPr eaLnBrk="1" hangingPunct="1"/>
            <a:r>
              <a:rPr lang="el-GR" sz="2800" dirty="0" smtClean="0"/>
              <a:t>Η άγνωστη χρυσή τομή του θεσμικού πλαισίου</a:t>
            </a:r>
          </a:p>
          <a:p>
            <a:pPr eaLnBrk="1" hangingPunct="1">
              <a:buNone/>
            </a:pPr>
            <a:endParaRPr lang="en-GB" sz="2800" dirty="0" smtClean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/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20.1 Εισαγωγή </a:t>
            </a:r>
            <a:endParaRPr lang="el-GR" sz="3200" dirty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5</a:t>
            </a:fld>
            <a:endParaRPr lang="en-GB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Ένας ταχύτατα μεταβαλλόμενος κόσμος…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1. Εισαγωγή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6</a:t>
            </a:fld>
            <a:endParaRPr lang="el-GR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2"/>
            <a:ext cx="7772400" cy="4651647"/>
          </a:xfrm>
          <a:solidFill>
            <a:schemeClr val="bg1"/>
          </a:solidFill>
        </p:spPr>
        <p:txBody>
          <a:bodyPr/>
          <a:lstStyle/>
          <a:p>
            <a:r>
              <a:rPr lang="el-GR" sz="2800" dirty="0" smtClean="0"/>
              <a:t>…με μεγάλη οικονομική ελευθερία </a:t>
            </a:r>
            <a:endParaRPr lang="el-GR" sz="2400" dirty="0" smtClean="0"/>
          </a:p>
          <a:p>
            <a:r>
              <a:rPr lang="el-GR" sz="2800" dirty="0" smtClean="0"/>
              <a:t>…και μεγάλους κινδύνους</a:t>
            </a:r>
          </a:p>
          <a:p>
            <a:pPr lvl="1"/>
            <a:r>
              <a:rPr lang="el-GR" sz="2400" dirty="0" smtClean="0"/>
              <a:t>Κάποιοι μπορούν να αναγνωριστούν εκ των υστέρων</a:t>
            </a:r>
            <a:r>
              <a:rPr lang="en-US" sz="2400" dirty="0" smtClean="0"/>
              <a:t> </a:t>
            </a:r>
            <a:r>
              <a:rPr lang="el-GR" sz="2400" dirty="0" smtClean="0"/>
              <a:t>μόνο</a:t>
            </a:r>
          </a:p>
          <a:p>
            <a:pPr lvl="2"/>
            <a:r>
              <a:rPr lang="el-GR" sz="2000" dirty="0" smtClean="0"/>
              <a:t>Πολύ αργά για τη λήψη προστατευτικών μέτρων</a:t>
            </a:r>
          </a:p>
          <a:p>
            <a:pPr lvl="1"/>
            <a:r>
              <a:rPr lang="el-GR" sz="2400" dirty="0" smtClean="0"/>
              <a:t>Κάποιοι μπορούν να αναγνωριστούν εγκαίρως</a:t>
            </a:r>
          </a:p>
          <a:p>
            <a:pPr lvl="2"/>
            <a:r>
              <a:rPr lang="el-GR" sz="2000" dirty="0" smtClean="0"/>
              <a:t>…αλλά δεν </a:t>
            </a:r>
            <a:r>
              <a:rPr lang="el-GR" sz="2000" dirty="0" smtClean="0"/>
              <a:t>είναι εύκολο –ή </a:t>
            </a:r>
            <a:r>
              <a:rPr lang="el-GR" sz="2000" dirty="0" smtClean="0"/>
              <a:t>εφικτό– </a:t>
            </a:r>
            <a:r>
              <a:rPr lang="el-GR" sz="2000" dirty="0" smtClean="0"/>
              <a:t>να αντιμετωπιστούν αποτελεσματικά</a:t>
            </a:r>
          </a:p>
          <a:p>
            <a:pPr lvl="3"/>
            <a:r>
              <a:rPr lang="el-GR" dirty="0" smtClean="0"/>
              <a:t>Απαιτούνται εξειδικευμένες γνώσεις και πληροφορίες, και μέσα για την υλοποίηση των αποφάσεων</a:t>
            </a:r>
          </a:p>
          <a:p>
            <a:pPr lvl="3"/>
            <a:r>
              <a:rPr lang="el-GR" dirty="0" smtClean="0"/>
              <a:t>Η </a:t>
            </a:r>
            <a:r>
              <a:rPr lang="el-GR" dirty="0" smtClean="0"/>
              <a:t>αποτελεσματική </a:t>
            </a:r>
            <a:r>
              <a:rPr lang="el-GR" dirty="0" smtClean="0"/>
              <a:t>αντιμετώπιση εξαρτάται από τις αποφάσεις όλων των οικονομικών παραγόντων.</a:t>
            </a:r>
            <a:endParaRPr lang="en-US" dirty="0" smtClean="0"/>
          </a:p>
          <a:p>
            <a:endParaRPr lang="el-GR" sz="36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8215172" cy="1500187"/>
          </a:xfrm>
        </p:spPr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20.2 Ακροβατώντας μεταξύ αναπτύξεως, 	ανισορροπιών, προσδοκιών και κρίσεων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	</a:t>
            </a:r>
            <a:r>
              <a:rPr lang="el-GR" sz="2800" dirty="0" smtClean="0">
                <a:solidFill>
                  <a:schemeClr val="tx2"/>
                </a:solidFill>
              </a:rPr>
              <a:t>Περί των κινδύνων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Ενισχυτές διαταραχών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Αλληλεπιδράσεις των ενισχυτών διαταραχών 	   και των αποσταθεροποιητικών μηχανισμών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Άλλες επιδράσεις</a:t>
            </a:r>
            <a:endParaRPr lang="el-GR" sz="3200" dirty="0" smtClean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7</a:t>
            </a:fld>
            <a:endParaRPr lang="en-GB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Περί των κινδύνων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8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Οι μεγαλύτεροι κίνδυνοι σχετίζονται με ακραίες καταστάσεις</a:t>
            </a:r>
          </a:p>
          <a:p>
            <a:pPr lvl="2"/>
            <a:r>
              <a:rPr lang="el-GR" sz="2000" dirty="0" smtClean="0"/>
              <a:t>Υπερπληθωρισμός</a:t>
            </a:r>
          </a:p>
          <a:p>
            <a:pPr lvl="2"/>
            <a:r>
              <a:rPr lang="el-GR" sz="2000" dirty="0" err="1" smtClean="0"/>
              <a:t>Αντι</a:t>
            </a:r>
            <a:r>
              <a:rPr lang="el-GR" sz="2000" dirty="0" smtClean="0"/>
              <a:t>-πληθωρισμός</a:t>
            </a:r>
          </a:p>
          <a:p>
            <a:pPr lvl="2"/>
            <a:r>
              <a:rPr lang="el-GR" sz="2000" dirty="0" smtClean="0"/>
              <a:t>‘Φούσκες’</a:t>
            </a:r>
          </a:p>
          <a:p>
            <a:pPr lvl="2"/>
            <a:r>
              <a:rPr lang="el-GR" sz="2000" dirty="0" smtClean="0"/>
              <a:t>Κρίσεις… </a:t>
            </a:r>
            <a:endParaRPr lang="el-GR" sz="2000" dirty="0" smtClean="0"/>
          </a:p>
          <a:p>
            <a:pPr lvl="1"/>
            <a:r>
              <a:rPr lang="el-GR" sz="2400" dirty="0" smtClean="0"/>
              <a:t>Έχουν μεγάλο </a:t>
            </a:r>
            <a:r>
              <a:rPr lang="el-GR" sz="2400" dirty="0" smtClean="0"/>
              <a:t>οικονομικό και κοινωνικό κόστος </a:t>
            </a:r>
            <a:endParaRPr lang="el-GR" sz="2400" dirty="0" smtClean="0"/>
          </a:p>
          <a:p>
            <a:pPr lvl="2"/>
            <a:r>
              <a:rPr lang="el-GR" sz="2000" dirty="0" smtClean="0"/>
              <a:t>Δεν περιορίζεται μόνο στις γενεές οι οποίες τις ζουν  </a:t>
            </a:r>
          </a:p>
          <a:p>
            <a:r>
              <a:rPr lang="el-GR" sz="2800" dirty="0" smtClean="0"/>
              <a:t>Παρόμοιοι αλλά μικρότερου μεγέθους κίνδυνοι από τις συνηθισμένες κυκλικές διακυμάνσεις.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Περί των κινδύνων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9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Ακραίες καταστάσεις: αναμένεται να παραμείνουν μόνιμο και συχνό χαρακτηριστικό της οικονομικής ζωής</a:t>
            </a:r>
          </a:p>
          <a:p>
            <a:pPr lvl="1"/>
            <a:r>
              <a:rPr lang="el-GR" sz="2400" dirty="0" smtClean="0"/>
              <a:t>Όσο παραμένει η βασική αιτία τους</a:t>
            </a:r>
          </a:p>
          <a:p>
            <a:pPr lvl="2"/>
            <a:r>
              <a:rPr lang="el-GR" dirty="0" smtClean="0"/>
              <a:t>Η απελευθέρωση της οικονομίας και του χρηματοοικονομικού συστήματος παγκοσμίως…</a:t>
            </a:r>
          </a:p>
          <a:p>
            <a:pPr lvl="2"/>
            <a:r>
              <a:rPr lang="el-GR" dirty="0" smtClean="0"/>
              <a:t>…και οι συν αυτή αποσταθεροποιητικοί μηχανισμοί.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Περί των κινδύνων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10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Πληθώρα αποσταθεροποιητικών μηχανισμών</a:t>
            </a:r>
          </a:p>
          <a:p>
            <a:pPr lvl="1"/>
            <a:r>
              <a:rPr lang="el-GR" sz="2400" dirty="0" smtClean="0"/>
              <a:t>Ο φαύλος κύκλος του πληθωρισμού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3.5) </a:t>
            </a:r>
            <a:r>
              <a:rPr lang="el-GR" sz="2400" dirty="0" smtClean="0"/>
              <a:t>και του αντιπληθωρισμού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5.4)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Η αποσταθεροποιητική δυναμική του δημοσίου χρέους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(σχήμα 10.10)</a:t>
            </a:r>
            <a:r>
              <a:rPr lang="el-GR" sz="2400" dirty="0" smtClean="0"/>
              <a:t>, του ισοζυγίου χρηματοοικονομικών συναλλαγών και των ελλειμμάτων του ισοζυγίου τρεχουσών συναλλαγών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(ενότητες 2.4, 14.5, 17.4 και 17.5)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Το τρίπτυχο </a:t>
            </a:r>
            <a:r>
              <a:rPr lang="el-GR" sz="2400" i="1" dirty="0" smtClean="0"/>
              <a:t>ενδογενείς πιστωτικοί</a:t>
            </a:r>
            <a:r>
              <a:rPr lang="el-GR" sz="2400" dirty="0" smtClean="0"/>
              <a:t> </a:t>
            </a:r>
            <a:r>
              <a:rPr lang="el-GR" sz="2400" i="1" dirty="0" smtClean="0"/>
              <a:t>κύκλοι</a:t>
            </a:r>
            <a:r>
              <a:rPr lang="el-GR" sz="2400" dirty="0" smtClean="0"/>
              <a:t> – ‘</a:t>
            </a:r>
            <a:r>
              <a:rPr lang="el-GR" sz="2400" i="1" dirty="0" smtClean="0"/>
              <a:t>φούσκες</a:t>
            </a:r>
            <a:r>
              <a:rPr lang="el-GR" sz="2400" dirty="0" smtClean="0"/>
              <a:t>’ – </a:t>
            </a:r>
            <a:r>
              <a:rPr lang="el-GR" sz="2400" i="1" dirty="0" smtClean="0"/>
              <a:t>κρίσεις</a:t>
            </a:r>
            <a:r>
              <a:rPr lang="el-GR" sz="2400" dirty="0" smtClean="0"/>
              <a:t>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12.4)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Περί των κινδύνων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11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Πληθώρα αποσταθεροποιητικών μηχανισμών </a:t>
            </a:r>
            <a:r>
              <a:rPr lang="el-GR" sz="1600" dirty="0" smtClean="0"/>
              <a:t>(συνέχεια)</a:t>
            </a:r>
            <a:endParaRPr lang="el-GR" sz="2800" dirty="0" smtClean="0"/>
          </a:p>
          <a:p>
            <a:pPr lvl="1"/>
            <a:r>
              <a:rPr lang="el-GR" sz="2400" dirty="0" smtClean="0"/>
              <a:t>Το ευάλωτο των τραπεζών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(σχήματα 12.5 και 12.6)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Οι </a:t>
            </a:r>
            <a:r>
              <a:rPr lang="el-GR" sz="2400" dirty="0" err="1" smtClean="0"/>
              <a:t>αυτο</a:t>
            </a:r>
            <a:r>
              <a:rPr lang="el-GR" sz="2400" dirty="0" smtClean="0"/>
              <a:t>-</a:t>
            </a:r>
            <a:r>
              <a:rPr lang="el-GR" sz="2400" dirty="0" err="1" smtClean="0"/>
              <a:t>επιβεβαιούμενες</a:t>
            </a:r>
            <a:r>
              <a:rPr lang="el-GR" sz="2400" dirty="0" smtClean="0"/>
              <a:t> προσδοκίες υποτιμήσεως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(εφαρμογή 14.9)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Η εξασθένηση του κοινωνικού δικτύου προστασίας των εργαζομένων, η δυναμική των υφέσεων και μακροχρόνια ανάπτυξη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(ένθετα 19.7 και 19.10)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err="1" smtClean="0"/>
              <a:t>Υπερ</a:t>
            </a:r>
            <a:r>
              <a:rPr lang="el-GR" sz="2400" dirty="0" smtClean="0"/>
              <a:t>-επενδύσεις, υπερχρέωση και αδυναμία εξυπηρετήσεως των υποχρεώσεων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10.13).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None/>
            </a:pPr>
            <a:endParaRPr lang="el-GR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12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Ανισορροπίες</a:t>
            </a:r>
          </a:p>
          <a:p>
            <a:pPr lvl="1"/>
            <a:r>
              <a:rPr lang="el-GR" sz="2400" dirty="0" smtClean="0"/>
              <a:t>Καθιστούν τους οικονομικούς παράγοντες ευάλωτους</a:t>
            </a:r>
          </a:p>
          <a:p>
            <a:pPr lvl="2"/>
            <a:r>
              <a:rPr lang="el-GR" sz="2000" dirty="0" smtClean="0"/>
              <a:t>Ακόμη και σε συνηθισμένες διαταραχές</a:t>
            </a:r>
            <a:endParaRPr lang="el-GR" sz="2400" dirty="0" smtClean="0"/>
          </a:p>
          <a:p>
            <a:r>
              <a:rPr lang="el-GR" sz="2800" dirty="0" smtClean="0"/>
              <a:t>Προσδοκίες</a:t>
            </a:r>
          </a:p>
          <a:p>
            <a:pPr lvl="1"/>
            <a:r>
              <a:rPr lang="el-GR" sz="2400" dirty="0" smtClean="0"/>
              <a:t>Μπορεί να γίνουν </a:t>
            </a:r>
            <a:r>
              <a:rPr lang="el-GR" sz="2400" dirty="0" err="1" smtClean="0"/>
              <a:t>αυτο</a:t>
            </a:r>
            <a:r>
              <a:rPr lang="el-GR" sz="2400" dirty="0" smtClean="0"/>
              <a:t>-</a:t>
            </a:r>
            <a:r>
              <a:rPr lang="el-GR" sz="2400" dirty="0" err="1" smtClean="0"/>
              <a:t>επιβεβαιούμενες</a:t>
            </a:r>
            <a:endParaRPr lang="el-GR" sz="2400" dirty="0" smtClean="0"/>
          </a:p>
          <a:p>
            <a:pPr lvl="2"/>
            <a:r>
              <a:rPr lang="el-GR" sz="2000" dirty="0" smtClean="0"/>
              <a:t>Οδηγούν τους οικονομικούς παράγοντες σε αποφάσεις το αποτέλεσμα των οποίων επιβεβαιώνει τις προσδοκίες </a:t>
            </a:r>
          </a:p>
          <a:p>
            <a:r>
              <a:rPr lang="el-GR" sz="2800" dirty="0" smtClean="0"/>
              <a:t>Κίνητρα</a:t>
            </a:r>
          </a:p>
          <a:p>
            <a:pPr lvl="1"/>
            <a:r>
              <a:rPr lang="el-GR" sz="2400" dirty="0" smtClean="0"/>
              <a:t>Ενίοτε στρεβλά. </a:t>
            </a:r>
          </a:p>
          <a:p>
            <a:pPr lvl="1"/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None/>
            </a:pPr>
            <a:endParaRPr lang="el-GR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13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Ανισορροπίες – Παραδείγματα </a:t>
            </a:r>
          </a:p>
          <a:p>
            <a:pPr lvl="1"/>
            <a:r>
              <a:rPr lang="el-GR" sz="2400" dirty="0" smtClean="0"/>
              <a:t>Υπερχρέωση και μεγάλα ανοίγματα ρευστότητας, επιτοκίου και συναλλάγματος</a:t>
            </a:r>
            <a:endParaRPr lang="en-US" sz="2400" dirty="0" smtClean="0"/>
          </a:p>
          <a:p>
            <a:pPr lvl="2"/>
            <a:r>
              <a:rPr lang="el-GR" dirty="0" smtClean="0"/>
              <a:t>Νοικοκυριών, επιχειρήσεων, κυβερνήσεων και χωρών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(πίνακες 12.2 και 12.3)</a:t>
            </a:r>
            <a:endParaRPr lang="el-G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>
              <a:buSzPct val="100000"/>
              <a:buFont typeface="Wingdings" pitchFamily="2" charset="2"/>
              <a:buChar char=""/>
            </a:pPr>
            <a:r>
              <a:rPr lang="el-GR" sz="1800" dirty="0" smtClean="0"/>
              <a:t>Κυβερνήσεις: μεγάλο δημόσιο χρέος, ελλείμματα του προϋπολογισμού</a:t>
            </a:r>
          </a:p>
          <a:p>
            <a:pPr lvl="3">
              <a:buSzPct val="100000"/>
              <a:buFont typeface="Wingdings" pitchFamily="2" charset="2"/>
              <a:buChar char=""/>
            </a:pPr>
            <a:r>
              <a:rPr lang="el-GR" sz="1800" dirty="0" smtClean="0"/>
              <a:t>Χώρες: μεγάλο εξωτερικό χρέος, ελλείμματα του ισοζυγίου τρεχουσών συναλλαγών</a:t>
            </a:r>
          </a:p>
          <a:p>
            <a:pPr lvl="1"/>
            <a:r>
              <a:rPr lang="el-GR" sz="2400" dirty="0" smtClean="0"/>
              <a:t>Υπερβάλλουσα ζήτηση ή προσφορά στις αγορές αγαθών, υπηρεσιών και παραγωγικών συντελεστών.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14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Προσδοκίες – Παραδείγματα </a:t>
            </a:r>
          </a:p>
          <a:p>
            <a:pPr lvl="1"/>
            <a:r>
              <a:rPr lang="el-GR" sz="2400" dirty="0" smtClean="0"/>
              <a:t>για τον πληθωρισμό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3.5)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για τον αντιπληθωρισμό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5.4)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για το δημόσιο χρέος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(σχήμα 10.10)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για τις υποτιμήσεις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(εφαρμογή 14.9) </a:t>
            </a:r>
            <a:r>
              <a:rPr lang="el-GR" sz="2400" dirty="0" smtClean="0"/>
              <a:t>και τις συναλλαγματικές κρίσεις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16.3, ενότητα 17.4)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για την πτώχευση των τραπεζών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(υποενότητα “Κρίσεις” της ενότητας 12.4 και, ιδιαιτέρως, τα σχήματα 12.5 και 12.6).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15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516632"/>
          </a:xfrm>
          <a:solidFill>
            <a:schemeClr val="bg1"/>
          </a:solidFill>
        </p:spPr>
        <p:txBody>
          <a:bodyPr/>
          <a:lstStyle/>
          <a:p>
            <a:r>
              <a:rPr lang="el-GR" sz="2800" dirty="0" smtClean="0"/>
              <a:t>Προσδοκίες – Προβληματισμοί </a:t>
            </a:r>
          </a:p>
          <a:p>
            <a:pPr lvl="1"/>
            <a:r>
              <a:rPr lang="el-GR" sz="2400" dirty="0" smtClean="0"/>
              <a:t>Δεν μπορούν να προβλεφθούν</a:t>
            </a:r>
          </a:p>
          <a:p>
            <a:pPr lvl="2"/>
            <a:r>
              <a:rPr lang="el-GR" sz="2000" dirty="0" smtClean="0"/>
              <a:t>Παρότι δεν δημιουργούνται εν </a:t>
            </a:r>
            <a:r>
              <a:rPr lang="el-GR" sz="2000" dirty="0" err="1" smtClean="0"/>
              <a:t>κενώ</a:t>
            </a:r>
            <a:endParaRPr lang="el-GR" sz="2000" dirty="0" smtClean="0"/>
          </a:p>
          <a:p>
            <a:pPr lvl="3">
              <a:buSzPct val="100000"/>
              <a:buFont typeface="Wingdings" pitchFamily="2" charset="2"/>
              <a:buChar char=""/>
            </a:pPr>
            <a:r>
              <a:rPr lang="el-GR" sz="1800" dirty="0" smtClean="0"/>
              <a:t>Αντανακλούν τις συσσωρευμένες ανισορροπίες</a:t>
            </a:r>
          </a:p>
          <a:p>
            <a:pPr lvl="1"/>
            <a:r>
              <a:rPr lang="el-GR" sz="2400" dirty="0" smtClean="0"/>
              <a:t>Η συνετή πολιτική δεν αρκεί για την αποτροπή αποσταθεροποιητικών προσδοκιών</a:t>
            </a:r>
          </a:p>
          <a:p>
            <a:pPr lvl="2"/>
            <a:r>
              <a:rPr lang="el-GR" sz="2000" dirty="0" smtClean="0"/>
              <a:t>Αναγκαία αλλά όχι ικανή συνθήκη</a:t>
            </a:r>
          </a:p>
          <a:p>
            <a:pPr lvl="3"/>
            <a:r>
              <a:rPr lang="el-GR" dirty="0" smtClean="0"/>
              <a:t>Τι θεωρείται ‘υπερβολικό’ αλλάζει</a:t>
            </a:r>
          </a:p>
          <a:p>
            <a:pPr lvl="4"/>
            <a:r>
              <a:rPr lang="el-GR" sz="1800" dirty="0" smtClean="0"/>
              <a:t>π.χ., χρέος, έλλειμμα του προϋπολογισμού ή του ΙΤΣ</a:t>
            </a:r>
          </a:p>
          <a:p>
            <a:pPr lvl="3"/>
            <a:r>
              <a:rPr lang="el-GR" dirty="0" smtClean="0"/>
              <a:t>Σε περίπτωση πανικού επηρεάζονται και οι πλέον συνετοί οικονομικοί παράγοντες</a:t>
            </a:r>
          </a:p>
          <a:p>
            <a:pPr lvl="4"/>
            <a:r>
              <a:rPr lang="el-GR" sz="1800" dirty="0" smtClean="0"/>
              <a:t>π.χ., τραπεζικοί πανικοί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11.5).</a:t>
            </a:r>
            <a:endParaRPr lang="el-GR" sz="1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16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2"/>
            <a:ext cx="7799802" cy="4840287"/>
          </a:xfrm>
          <a:solidFill>
            <a:schemeClr val="bg1"/>
          </a:solidFill>
        </p:spPr>
        <p:txBody>
          <a:bodyPr/>
          <a:lstStyle/>
          <a:p>
            <a:r>
              <a:rPr lang="el-GR" sz="2800" dirty="0" smtClean="0"/>
              <a:t>Κίνητρα ορθολογικά</a:t>
            </a:r>
          </a:p>
          <a:p>
            <a:pPr lvl="3"/>
            <a:r>
              <a:rPr lang="el-GR" sz="1800" dirty="0" smtClean="0"/>
              <a:t>Αποσταθεροποιητικά, λόγω της ανάγκης των οικονομικών παραγόντων να δρουν προληπτικά</a:t>
            </a:r>
          </a:p>
          <a:p>
            <a:pPr lvl="1"/>
            <a:r>
              <a:rPr lang="el-GR" sz="2400" dirty="0" smtClean="0"/>
              <a:t>Πληθωρισμός</a:t>
            </a:r>
          </a:p>
          <a:p>
            <a:pPr lvl="2"/>
            <a:r>
              <a:rPr lang="el-GR" sz="2000" dirty="0" smtClean="0"/>
              <a:t>Προληπτική αύξηση των τιμών και των μισθών</a:t>
            </a:r>
          </a:p>
          <a:p>
            <a:pPr lvl="1"/>
            <a:r>
              <a:rPr lang="el-GR" sz="2400" dirty="0" smtClean="0"/>
              <a:t>Αντιπληθωρισμός</a:t>
            </a:r>
          </a:p>
          <a:p>
            <a:pPr lvl="2"/>
            <a:r>
              <a:rPr lang="el-GR" sz="2000" dirty="0" smtClean="0"/>
              <a:t>Καθυστέρηση της αγοράς αγαθών, υπηρεσιών και κεφαλαιουχικού εξοπλισμού</a:t>
            </a:r>
          </a:p>
          <a:p>
            <a:pPr lvl="1"/>
            <a:r>
              <a:rPr lang="el-GR" sz="2400" dirty="0" smtClean="0"/>
              <a:t>Δημόσιο χρέος</a:t>
            </a:r>
          </a:p>
          <a:p>
            <a:pPr lvl="2"/>
            <a:r>
              <a:rPr lang="el-GR" sz="2000" dirty="0" smtClean="0"/>
              <a:t>Άρνηση χρηματοδοτήσεως μίας κυβερνήσεως</a:t>
            </a:r>
          </a:p>
          <a:p>
            <a:pPr lvl="1"/>
            <a:r>
              <a:rPr lang="el-GR" sz="2400" dirty="0" smtClean="0"/>
              <a:t>Ισοζύγιο χρηματοοικονομικών συναλλαγών</a:t>
            </a:r>
          </a:p>
          <a:p>
            <a:pPr lvl="2"/>
            <a:r>
              <a:rPr lang="el-GR" sz="2000" dirty="0" smtClean="0"/>
              <a:t>Επιτάχυνση των εξελίξεων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(π.χ., υποδείγματα συναλλαγματικών κρίσεων 1</a:t>
            </a:r>
            <a:r>
              <a:rPr lang="el-GR" sz="1600" baseline="30000" dirty="0" smtClean="0">
                <a:solidFill>
                  <a:schemeClr val="bg1">
                    <a:lumMod val="50000"/>
                  </a:schemeClr>
                </a:solidFill>
              </a:rPr>
              <a:t>ης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 γενεάς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–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ενότητα 17.4).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l-GR" sz="1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17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Κίνητρα στρεβλά</a:t>
            </a:r>
          </a:p>
          <a:p>
            <a:pPr lvl="3"/>
            <a:r>
              <a:rPr lang="el-GR" sz="1800" dirty="0" smtClean="0"/>
              <a:t>Στην επιδίωξη του βραχυπρόθεσμου προσωπικού οφέλους, οι οικονομικοί παράγοντες </a:t>
            </a:r>
          </a:p>
          <a:p>
            <a:pPr lvl="4"/>
            <a:r>
              <a:rPr lang="el-GR" sz="1800" dirty="0" smtClean="0"/>
              <a:t>υποτιμούν ή αγνοούν τους κινδύνους </a:t>
            </a:r>
          </a:p>
          <a:p>
            <a:pPr lvl="4"/>
            <a:r>
              <a:rPr lang="el-GR" sz="1800" dirty="0" smtClean="0"/>
              <a:t>παραβλέπουν τις συνέπειες των αποφάσεων τους επί του κοινωνικού συνόλου</a:t>
            </a:r>
          </a:p>
          <a:p>
            <a:pPr lvl="1"/>
            <a:r>
              <a:rPr lang="el-GR" sz="2400" dirty="0" smtClean="0"/>
              <a:t>Ανάληψη υπέρμετρων κινδύνων</a:t>
            </a:r>
          </a:p>
          <a:p>
            <a:pPr lvl="2"/>
            <a:r>
              <a:rPr lang="el-GR" sz="2000" dirty="0" smtClean="0"/>
              <a:t>Ιδιωτικό όφελος, στις ‘καλές εποχές’</a:t>
            </a:r>
          </a:p>
          <a:p>
            <a:pPr lvl="2"/>
            <a:r>
              <a:rPr lang="el-GR" sz="2000" dirty="0" smtClean="0"/>
              <a:t>Δημόσιο κόστος, όταν εμφανιστούν οι κίνδυνοι</a:t>
            </a:r>
          </a:p>
          <a:p>
            <a:pPr lvl="1">
              <a:buSzPct val="100000"/>
              <a:buFont typeface="Wingdings" pitchFamily="2" charset="2"/>
              <a:buChar char="Ø"/>
            </a:pPr>
            <a:r>
              <a:rPr lang="el-GR" sz="2400" dirty="0" smtClean="0"/>
              <a:t>«Πληρώνουν και οι αθώοι»</a:t>
            </a:r>
          </a:p>
          <a:p>
            <a:pPr lvl="2">
              <a:buSzPct val="100000"/>
              <a:buFont typeface="Wingdings" pitchFamily="2" charset="2"/>
              <a:buChar char="Ø"/>
            </a:pPr>
            <a:r>
              <a:rPr lang="el-GR" sz="2000" dirty="0" smtClean="0"/>
              <a:t>Η οικονομική «αρετή» δεν ανταμείβεται </a:t>
            </a:r>
          </a:p>
          <a:p>
            <a:pPr lvl="3">
              <a:buSzPct val="100000"/>
              <a:buFont typeface="Wingdings" pitchFamily="2" charset="2"/>
              <a:buChar char="Ø"/>
            </a:pPr>
            <a:r>
              <a:rPr lang="el-GR" dirty="0" smtClean="0"/>
              <a:t>Ενισχύονται τα στρεβλά κίνητρα.	</a:t>
            </a:r>
            <a:endParaRPr lang="el-GR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l-GR" sz="1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18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8" y="2017713"/>
            <a:ext cx="7799802" cy="4114800"/>
          </a:xfrm>
        </p:spPr>
        <p:txBody>
          <a:bodyPr/>
          <a:lstStyle/>
          <a:p>
            <a:r>
              <a:rPr lang="el-GR" sz="2800" dirty="0" smtClean="0"/>
              <a:t>Κίνητρα στρεβλά – Παραδείγματα </a:t>
            </a:r>
          </a:p>
          <a:p>
            <a:pPr lvl="1"/>
            <a:r>
              <a:rPr lang="el-GR" sz="2400" dirty="0" smtClean="0"/>
              <a:t>Τράπεζες </a:t>
            </a:r>
          </a:p>
          <a:p>
            <a:pPr lvl="2"/>
            <a:r>
              <a:rPr lang="el-GR" sz="2000" dirty="0" smtClean="0"/>
              <a:t>Κίνδυνος ρευστότητας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11.6) 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l-GR" sz="2000" dirty="0" smtClean="0"/>
              <a:t>Ανάληψη υπέρμετρων κινδύνων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11.8)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l-GR" sz="2000" dirty="0" smtClean="0"/>
              <a:t>Ηθικός κίνδυνος από</a:t>
            </a:r>
          </a:p>
          <a:p>
            <a:pPr lvl="3"/>
            <a:r>
              <a:rPr lang="el-GR" dirty="0" smtClean="0"/>
              <a:t>μέτρα του θεσμικού πλαισίου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11.7)</a:t>
            </a:r>
            <a:endParaRPr lang="el-G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r>
              <a:rPr lang="el-GR" dirty="0" smtClean="0"/>
              <a:t>τη λειτουργία των κεντρικών τραπεζών ως ‘δανειστών τελευταίας καταφυγής’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12.18)</a:t>
            </a:r>
            <a:endParaRPr lang="el-G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r>
              <a:rPr lang="el-GR" dirty="0" smtClean="0"/>
              <a:t>τις παρεμβάσεις των κεντρικών τραπεζών προς αποτροπή των κρίσεων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(εφαρμογή 12.2)</a:t>
            </a:r>
            <a:endParaRPr lang="el-G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Διαχείριση του συναλλαγματικού κινδύνου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16.5).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 και αποσταθεροποιητικοί μηχανισμοί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19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2"/>
            <a:ext cx="7844807" cy="4840287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7000"/>
              </a:lnSpc>
            </a:pPr>
            <a:r>
              <a:rPr lang="el-GR" sz="2800" dirty="0" smtClean="0"/>
              <a:t>Τα κίνητρα οδηγούν σε ανισορροπίες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(π.χ., τα στρεβλά κίνητρα),</a:t>
            </a:r>
            <a:r>
              <a:rPr lang="el-GR" sz="2800" dirty="0" smtClean="0"/>
              <a:t> αλλά και ενισχύονται από τις υπάρχουσες ανισορροπίες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(π.χ., εφαρμογή 11.6, ένθετο 11.8)</a:t>
            </a:r>
            <a:endParaRPr lang="el-GR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7000"/>
              </a:lnSpc>
            </a:pPr>
            <a:r>
              <a:rPr lang="el-GR" sz="2800" dirty="0" smtClean="0"/>
              <a:t>Οι ανισορροπίες ενισχύουν τις αποσταθεροποιητικές προσδοκίες</a:t>
            </a:r>
          </a:p>
          <a:p>
            <a:pPr lvl="1">
              <a:lnSpc>
                <a:spcPct val="97000"/>
              </a:lnSpc>
            </a:pPr>
            <a:r>
              <a:rPr lang="el-GR" sz="1800" dirty="0" smtClean="0"/>
              <a:t>Παράδειγμα: υψηλή μόχλευση των επιχειρήσεων 		  </a:t>
            </a:r>
            <a:r>
              <a:rPr lang="el-GR" sz="1800" dirty="0" smtClean="0">
                <a:sym typeface="Symbol"/>
              </a:rPr>
              <a:t></a:t>
            </a:r>
            <a:r>
              <a:rPr lang="el-GR" sz="1800" dirty="0" smtClean="0"/>
              <a:t> αποσταθεροποιητικές προσδοκίες για το τραπεζικό σύστημα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(σχήμα 12.5)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7000"/>
              </a:lnSpc>
              <a:buNone/>
            </a:pPr>
            <a:r>
              <a:rPr lang="el-GR" sz="2800" dirty="0" smtClean="0"/>
              <a:t>	αλλά και οι τελευταίες ενισχύουν τις ανισορροπίες</a:t>
            </a:r>
          </a:p>
          <a:p>
            <a:pPr lvl="1">
              <a:lnSpc>
                <a:spcPct val="97000"/>
              </a:lnSpc>
            </a:pPr>
            <a:r>
              <a:rPr lang="el-GR" sz="1800" dirty="0" smtClean="0"/>
              <a:t>Παράδειγμα: μεγάλα ελλείμματα του ΙΤΣ </a:t>
            </a:r>
            <a:r>
              <a:rPr lang="el-GR" sz="1800" dirty="0" smtClean="0">
                <a:sym typeface="Symbol"/>
              </a:rPr>
              <a:t></a:t>
            </a:r>
            <a:r>
              <a:rPr lang="el-GR" sz="1800" dirty="0" smtClean="0"/>
              <a:t> προσδοκίες υποτιμήσεως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2.4) </a:t>
            </a:r>
            <a:r>
              <a:rPr lang="el-GR" sz="1800" dirty="0" smtClean="0">
                <a:sym typeface="Symbol"/>
              </a:rPr>
              <a:t> </a:t>
            </a:r>
            <a:r>
              <a:rPr lang="el-GR" sz="1800" dirty="0" smtClean="0"/>
              <a:t>αύξηση των εισαγωγών 		  </a:t>
            </a:r>
            <a:r>
              <a:rPr lang="el-GR" sz="1800" dirty="0" smtClean="0">
                <a:sym typeface="Symbol"/>
              </a:rPr>
              <a:t> </a:t>
            </a:r>
            <a:r>
              <a:rPr lang="el-GR" sz="1800" dirty="0" smtClean="0"/>
              <a:t>χειροτέρευση του ελλείμματος.</a:t>
            </a:r>
            <a:endParaRPr lang="el-GR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 και αποσταθεροποιητικοί μηχανισμοί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20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Οι προσδοκίες ενισχύουν τα κίνητρα</a:t>
            </a:r>
          </a:p>
          <a:p>
            <a:pPr lvl="2"/>
            <a:r>
              <a:rPr lang="el-GR" sz="1800" dirty="0" smtClean="0"/>
              <a:t>Παράδειγμα: η προσδοκία ανόδου των τιμών ενισχύει το κίνητρο των παραγωγών να αυξήσουν προληπτικά τις τιμές </a:t>
            </a:r>
          </a:p>
          <a:p>
            <a:pPr>
              <a:buNone/>
            </a:pPr>
            <a:r>
              <a:rPr lang="el-GR" sz="2800" dirty="0" smtClean="0"/>
              <a:t>	τα δε κίνητρα ενισχύουν τις προσδοκίες </a:t>
            </a:r>
          </a:p>
          <a:p>
            <a:pPr lvl="2"/>
            <a:r>
              <a:rPr lang="el-GR" sz="1800" dirty="0" smtClean="0"/>
              <a:t>Παράδειγμα: το κίνητρο του κέρδους οδηγεί στη σύγκλιση των προσδοκιών για υποτίμηση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17.4)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l-GR" sz="2800" dirty="0" smtClean="0"/>
              <a:t>Οι αποσταθεροποιητικοί μηχανισμοί ενισχύουν αλλήλους</a:t>
            </a:r>
          </a:p>
          <a:p>
            <a:pPr lvl="2"/>
            <a:r>
              <a:rPr lang="el-GR" sz="1800" dirty="0" smtClean="0"/>
              <a:t>Παράδειγμα: ενδογενείς πιστωτικοί κύκλοι και τα ισοζύγια τρεχουσών συναλλαγών και χρηματοοικονομικών συναλλαγών.</a:t>
            </a:r>
            <a:endParaRPr lang="el-GR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Ενισχυτές διαταραχών και αποσταθεροποιητικοί μηχανισμοί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21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Οι προσδοκίες ενισχύουν τα κίνητρα</a:t>
            </a:r>
          </a:p>
          <a:p>
            <a:pPr lvl="2"/>
            <a:r>
              <a:rPr lang="el-GR" sz="1800" dirty="0" smtClean="0"/>
              <a:t>Παράδειγμα: η προσδοκία ανόδου των τιμών ενισχύει το κίνητρο των παραγωγών να αυξήσουν προληπτικά τις τιμές </a:t>
            </a:r>
          </a:p>
          <a:p>
            <a:pPr>
              <a:buNone/>
            </a:pPr>
            <a:r>
              <a:rPr lang="el-GR" sz="2800" dirty="0" smtClean="0"/>
              <a:t>	τα δε κίνητρα ενισχύουν τις προσδοκίες </a:t>
            </a:r>
          </a:p>
          <a:p>
            <a:pPr lvl="2"/>
            <a:r>
              <a:rPr lang="el-GR" sz="1800" dirty="0" smtClean="0"/>
              <a:t>Παράδειγμα: το κίνητρο του κέρδους οδηγεί στη σύγκλιση των προσδοκιών για υποτίμηση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17.4)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l-GR" sz="2800" dirty="0" smtClean="0"/>
              <a:t>Οι αποσταθεροποιητικοί μηχανισμοί ενισχύουν αλλήλους</a:t>
            </a:r>
          </a:p>
          <a:p>
            <a:pPr lvl="2"/>
            <a:r>
              <a:rPr lang="el-GR" sz="1800" dirty="0" smtClean="0"/>
              <a:t>Παράδειγμα: ενδογενείς πιστωτικοί κύκλοι και τα ισοζύγια τρεχουσών συναλλαγών και χρηματοοικονομικών συναλλαγών.</a:t>
            </a:r>
            <a:endParaRPr lang="el-GR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00" y="219075"/>
            <a:ext cx="6896100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Άλλες επιδράσεις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22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Ατελής πληροφόρηση</a:t>
            </a:r>
          </a:p>
          <a:p>
            <a:r>
              <a:rPr lang="el-GR" sz="2800" dirty="0" smtClean="0"/>
              <a:t>Μειωμένη δυνατότητα των Αρχών</a:t>
            </a:r>
          </a:p>
          <a:p>
            <a:r>
              <a:rPr lang="el-GR" sz="2800" dirty="0" smtClean="0"/>
              <a:t>Αξιοπιστία των Αρχών και καλό θεσμικό περιβάλλον</a:t>
            </a:r>
            <a:r>
              <a:rPr lang="en-US" sz="2800" dirty="0" smtClean="0"/>
              <a:t>.</a:t>
            </a:r>
            <a:endParaRPr lang="el-GR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Ατελής πληροφόρηση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23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Αναπόφευκτη συνέπεια της πολυπλοκότητας της οικονομικής ζωής</a:t>
            </a:r>
          </a:p>
          <a:p>
            <a:pPr lvl="1"/>
            <a:r>
              <a:rPr lang="el-GR" sz="2000" dirty="0" smtClean="0"/>
              <a:t>Κανείς δεν γνωρίζει </a:t>
            </a:r>
          </a:p>
          <a:p>
            <a:pPr lvl="2"/>
            <a:r>
              <a:rPr lang="el-GR" sz="2000" dirty="0" smtClean="0"/>
              <a:t>πώς ακριβώς λειτουργούν η οικονομία και οι αγορές</a:t>
            </a:r>
          </a:p>
          <a:p>
            <a:pPr lvl="2"/>
            <a:r>
              <a:rPr lang="el-GR" sz="2000" dirty="0" smtClean="0"/>
              <a:t>ποιες είναι οι προσδοκίες και οι περιορισμοί των υπολοίπων οικονομικών παραγόντων</a:t>
            </a:r>
          </a:p>
          <a:p>
            <a:pPr lvl="2"/>
            <a:r>
              <a:rPr lang="el-GR" sz="2000" dirty="0" smtClean="0"/>
              <a:t>πού είναι κρυμμένοι οι χρηματοοικονομικοί κίνδυνοι,  πόσο μεγάλοι είναι…</a:t>
            </a:r>
          </a:p>
          <a:p>
            <a:r>
              <a:rPr lang="el-GR" sz="2800" dirty="0" smtClean="0"/>
              <a:t>Πιθανότητα ‘ορθολογικών’ πανικών </a:t>
            </a:r>
          </a:p>
          <a:p>
            <a:pPr lvl="1"/>
            <a:r>
              <a:rPr lang="el-GR" sz="2000" dirty="0" smtClean="0"/>
              <a:t>Προσπαθώντας να προστατευθούν από τους άγνωστους κινδύνους, οι οικονομικοί παράγοντες ίσως προβούν σε πράξεις οι οποίες αυξάνουν τους κινδύνους. </a:t>
            </a:r>
            <a:endParaRPr lang="el-GR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Μειωμένη δυνατότητα των Αρχών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24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…να επηρεάσουν τις χρηματοοικονομικές εξελίξεις</a:t>
            </a:r>
          </a:p>
          <a:p>
            <a:pPr lvl="1"/>
            <a:r>
              <a:rPr lang="el-GR" sz="2400" dirty="0" smtClean="0"/>
              <a:t>Δρώντας προληπτικά</a:t>
            </a:r>
          </a:p>
          <a:p>
            <a:pPr lvl="2"/>
            <a:r>
              <a:rPr lang="el-GR" sz="2000" dirty="0" smtClean="0"/>
              <a:t>Αποτροπή ακραίων καταστάσεων και υφέσεων</a:t>
            </a:r>
          </a:p>
          <a:p>
            <a:pPr lvl="1"/>
            <a:r>
              <a:rPr lang="el-GR" sz="2400" dirty="0" smtClean="0"/>
              <a:t>Δρώντας κατασταλτικά</a:t>
            </a:r>
          </a:p>
          <a:p>
            <a:pPr lvl="2"/>
            <a:r>
              <a:rPr lang="el-GR" sz="2000" dirty="0" smtClean="0"/>
              <a:t>Μετριασμός των  επιπτώσεών τους</a:t>
            </a:r>
          </a:p>
          <a:p>
            <a:pPr lvl="1">
              <a:buSzPct val="100000"/>
              <a:buFont typeface="Wingdings" pitchFamily="2" charset="2"/>
              <a:buChar char=""/>
            </a:pPr>
            <a:r>
              <a:rPr lang="el-GR" sz="2400" dirty="0" smtClean="0"/>
              <a:t>Ιδανικά: προληπτική δράση</a:t>
            </a:r>
          </a:p>
          <a:p>
            <a:pPr lvl="2"/>
            <a:r>
              <a:rPr lang="el-GR" sz="2000" dirty="0" smtClean="0"/>
              <a:t>Αποφυγή ανισορροπιών</a:t>
            </a:r>
          </a:p>
          <a:p>
            <a:pPr lvl="1">
              <a:buSzPct val="100000"/>
              <a:buFont typeface="Wingdings" pitchFamily="2" charset="2"/>
              <a:buChar char=""/>
            </a:pPr>
            <a:r>
              <a:rPr lang="el-GR" sz="2400" dirty="0" smtClean="0"/>
              <a:t>Πρακτικά: κατασταλτική δράση</a:t>
            </a:r>
          </a:p>
          <a:p>
            <a:pPr lvl="2"/>
            <a:r>
              <a:rPr lang="el-GR" sz="2000" dirty="0" smtClean="0"/>
              <a:t>Αποτροπή αποσταθεροποιητικών μηχανισμών και προσδοκιών.</a:t>
            </a:r>
            <a:endParaRPr lang="el-GR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Μειωμένη δυνατότητα των Αρχών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25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Αιτίες </a:t>
            </a:r>
          </a:p>
          <a:p>
            <a:pPr lvl="1"/>
            <a:r>
              <a:rPr lang="el-GR" sz="2400" dirty="0" smtClean="0"/>
              <a:t>Περιορισμοί στην άσκηση της οικονομικής πολιτικής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10.9, πίνακας 12.2, εφαρμογή 12.2)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Αδυναμία επηρεασμού των αποφάσεων των ιδιωτικών παραγόντων</a:t>
            </a:r>
          </a:p>
          <a:p>
            <a:pPr lvl="2"/>
            <a:r>
              <a:rPr lang="el-GR" sz="2000" dirty="0" smtClean="0"/>
              <a:t>Οι έχοντες λιγότερη πληροφόρηση ιδιωτικοί παράγοντες (συνήθως) πίσω από τις ανισορροπίες </a:t>
            </a:r>
          </a:p>
          <a:p>
            <a:pPr lvl="3"/>
            <a:r>
              <a:rPr lang="el-GR" sz="1800" dirty="0" smtClean="0"/>
              <a:t>Μεγάλα ελλείμματα του ισοζυγίου τρεχουσών συναλλαγών,</a:t>
            </a:r>
          </a:p>
          <a:p>
            <a:pPr lvl="3">
              <a:buNone/>
            </a:pPr>
            <a:r>
              <a:rPr lang="el-GR" sz="1800" dirty="0" smtClean="0"/>
              <a:t>	υπερχρέωση επιχειρήσεων και νοικοκυριών, ‘φούσκες’,</a:t>
            </a:r>
          </a:p>
          <a:p>
            <a:pPr lvl="3">
              <a:buNone/>
            </a:pPr>
            <a:r>
              <a:rPr lang="el-GR" sz="1800" dirty="0" smtClean="0"/>
              <a:t>	ευάλωτες τράπεζες, μεγάλος δανεισμός σε ξένο νόμισμα, …</a:t>
            </a:r>
          </a:p>
          <a:p>
            <a:pPr lvl="2"/>
            <a:r>
              <a:rPr lang="el-GR" sz="2000" dirty="0" smtClean="0"/>
              <a:t>…ενίοτε και πίσω από αυτές οι οποίες σχετίζονται με τις Αρχές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(π.χ., ένθετα 1.3, 11.7, 12.8).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Μειωμένη δυνατότητα των Αρχών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26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Αιτίες </a:t>
            </a:r>
            <a:r>
              <a:rPr lang="el-GR" sz="1600" dirty="0" smtClean="0"/>
              <a:t>(συνέχεια)</a:t>
            </a:r>
            <a:endParaRPr lang="el-GR" sz="2800" dirty="0" smtClean="0"/>
          </a:p>
          <a:p>
            <a:pPr lvl="1"/>
            <a:r>
              <a:rPr lang="el-GR" sz="2400" dirty="0" smtClean="0"/>
              <a:t>Δύναμη των αγορών – Οι αγορές μπορούν να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l-GR" sz="2000" dirty="0" smtClean="0"/>
              <a:t>αποτρέψουν την εφαρμογή μίας πολιτικής με την οποία δεν συμφωνούν και να επιβάλουν κάποια άλλη </a:t>
            </a:r>
          </a:p>
          <a:p>
            <a:pPr lvl="3"/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Ενότητα 10.6, η κρίση της Ελλάδος το 2010 – ένθετα 10.17, 10.19 και 10.21, εισαγωγικό κείμενο του κεφαλαίου 16</a:t>
            </a:r>
          </a:p>
          <a:p>
            <a:pPr lvl="2"/>
            <a:r>
              <a:rPr lang="el-GR" sz="2000" dirty="0" smtClean="0"/>
              <a:t>επιταχύνουν την εγκατάλειψη κάποιας πολιτικής την οποία θεωρούν ως μη ενδεδειγμένη </a:t>
            </a:r>
          </a:p>
          <a:p>
            <a:pPr lvl="3"/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Έξοδος του ΗΒ από το ΜΣΙ τον Σεπτέμβριο 1992 – ένθετο 16.3 </a:t>
            </a:r>
          </a:p>
          <a:p>
            <a:pPr lvl="2"/>
            <a:r>
              <a:rPr lang="el-GR" sz="2000" dirty="0" smtClean="0"/>
              <a:t>επιβάλουν μία δυσάρεστη πολιτική</a:t>
            </a:r>
          </a:p>
          <a:p>
            <a:pPr lvl="3"/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Η συσταλτική δημοσιονομική πολιτική την οποία αναγκάστηκαν να ακολουθήσουν οι κυβερνήσεις πολλών βιομηχανικών χωρών, στον απόηχο της κρίσεως του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2007-08.</a:t>
            </a:r>
            <a:endParaRPr lang="el-G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l-GR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Αξιοπιστία των Αρχών </a:t>
            </a:r>
            <a:br>
              <a:rPr lang="el-GR" sz="3600" dirty="0" smtClean="0"/>
            </a:br>
            <a:r>
              <a:rPr lang="el-GR" sz="3600" dirty="0" smtClean="0"/>
              <a:t>και καλό θεσμικό περιβάλλον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27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Αξιοπιστία των Αρχών </a:t>
            </a:r>
          </a:p>
          <a:p>
            <a:pPr lvl="1"/>
            <a:r>
              <a:rPr lang="el-GR" sz="2400" dirty="0" smtClean="0"/>
              <a:t>Μειώνει την πιθανότητα να λειτουργήσουν οι αποσταθεροποιητικοί μηχανισμοί</a:t>
            </a:r>
          </a:p>
          <a:p>
            <a:pPr lvl="2"/>
            <a:r>
              <a:rPr lang="el-GR" sz="2000" dirty="0" smtClean="0"/>
              <a:t>Όταν λειτουργήσουν, η αξιοπιστία μπορεί να μετριάσει το κοινωνικό και οικονομικό κόστος τους</a:t>
            </a:r>
          </a:p>
          <a:p>
            <a:pPr lvl="1"/>
            <a:r>
              <a:rPr lang="el-GR" sz="2400" dirty="0" smtClean="0"/>
              <a:t>Παραδείγματα  </a:t>
            </a:r>
          </a:p>
          <a:p>
            <a:pPr lvl="2"/>
            <a:r>
              <a:rPr lang="el-GR" sz="2000" dirty="0" smtClean="0"/>
              <a:t>Παροδικές πληθωριστικές πιέσεις και πληθωρισμός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3.5)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l-GR" sz="2000" dirty="0" smtClean="0"/>
              <a:t>Ελλείμματα του προϋπολογισμού και η δυναμική του χρέους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(σχήμα 10.10)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l-GR" sz="2000" dirty="0" err="1" smtClean="0"/>
              <a:t>Αυτο</a:t>
            </a:r>
            <a:r>
              <a:rPr lang="el-GR" sz="2000" dirty="0" smtClean="0"/>
              <a:t>-</a:t>
            </a:r>
            <a:r>
              <a:rPr lang="el-GR" sz="2000" dirty="0" err="1" smtClean="0"/>
              <a:t>επιβεβαιούμενες</a:t>
            </a:r>
            <a:r>
              <a:rPr lang="el-GR" sz="2000" dirty="0" smtClean="0"/>
              <a:t> προσδοκίες υποτιμήσεως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(εφαρμογή 14.9)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Αξιοπιστία των Αρχών </a:t>
            </a:r>
            <a:br>
              <a:rPr lang="el-GR" sz="3600" dirty="0" smtClean="0"/>
            </a:br>
            <a:r>
              <a:rPr lang="el-GR" sz="3600" dirty="0" smtClean="0"/>
              <a:t>και καλό θεσμικό περιβάλλον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28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2"/>
            <a:ext cx="7844807" cy="4651647"/>
          </a:xfrm>
          <a:solidFill>
            <a:schemeClr val="bg1"/>
          </a:solidFill>
        </p:spPr>
        <p:txBody>
          <a:bodyPr/>
          <a:lstStyle/>
          <a:p>
            <a:r>
              <a:rPr lang="el-GR" sz="2800" dirty="0" smtClean="0"/>
              <a:t>Αξιοπιστία των Αρχών </a:t>
            </a:r>
            <a:r>
              <a:rPr lang="el-GR" sz="1600" dirty="0" smtClean="0"/>
              <a:t>(συνέχεια)</a:t>
            </a:r>
            <a:endParaRPr lang="el-GR" sz="2800" dirty="0" smtClean="0"/>
          </a:p>
          <a:p>
            <a:pPr lvl="1"/>
            <a:r>
              <a:rPr lang="el-GR" sz="2400" dirty="0" smtClean="0"/>
              <a:t>Παραδείγματα </a:t>
            </a:r>
            <a:r>
              <a:rPr lang="el-GR" sz="1600" dirty="0" smtClean="0"/>
              <a:t>(συνέχεια)</a:t>
            </a:r>
            <a:endParaRPr lang="el-GR" sz="2400" dirty="0" smtClean="0"/>
          </a:p>
          <a:p>
            <a:pPr lvl="2"/>
            <a:r>
              <a:rPr lang="el-GR" sz="2000" dirty="0" smtClean="0"/>
              <a:t>Δυνατότητα στηρίξεως των τραπεζών και δυναμική των τραπεζικών κρίσεων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(σχήματα 12.5 και 12.6)</a:t>
            </a:r>
          </a:p>
          <a:p>
            <a:pPr lvl="2"/>
            <a:r>
              <a:rPr lang="el-GR" sz="2000" dirty="0" smtClean="0"/>
              <a:t>Δυναμική του κακού αντιπληθωρισμού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5.4)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el-GR" sz="2000" dirty="0" smtClean="0"/>
              <a:t>Δημοσιονομική δυνατότητα στηρίξεως των ανέργων 	  </a:t>
            </a:r>
            <a:r>
              <a:rPr lang="el-GR" sz="2000" dirty="0" smtClean="0">
                <a:sym typeface="Symbol"/>
              </a:rPr>
              <a:t> αυξάνεται η δυνητική παραγωγή 			   μειώνεται η ανεργία 				   μικρότερη πιθανότητα στηρίξεως </a:t>
            </a:r>
          </a:p>
          <a:p>
            <a:r>
              <a:rPr lang="el-GR" sz="2800" dirty="0" smtClean="0">
                <a:sym typeface="Symbol"/>
              </a:rPr>
              <a:t>Αξιοπιστία των Αρχών και καλό θεσμικό περιβάλλον</a:t>
            </a:r>
          </a:p>
          <a:p>
            <a:pPr lvl="1"/>
            <a:r>
              <a:rPr lang="el-GR" sz="2400" dirty="0" smtClean="0">
                <a:sym typeface="Symbol"/>
              </a:rPr>
              <a:t>Αμφίδρομη σχέση</a:t>
            </a:r>
            <a:endParaRPr lang="el-GR" sz="2400" dirty="0" smtClean="0"/>
          </a:p>
          <a:p>
            <a:pPr lvl="1"/>
            <a:endParaRPr lang="el-GR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Αξιοπιστία των Αρχών </a:t>
            </a:r>
            <a:br>
              <a:rPr lang="el-GR" sz="3600" dirty="0" smtClean="0"/>
            </a:br>
            <a:r>
              <a:rPr lang="el-GR" sz="3600" dirty="0" smtClean="0"/>
              <a:t>και καλό θεσμικό περιβάλλον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2. Ακροβατώντας μεταξύ αναπτύξεως, ανισορροπιών, προσδοκιών…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29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2"/>
            <a:ext cx="7844807" cy="4840287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8000"/>
              </a:lnSpc>
            </a:pPr>
            <a:r>
              <a:rPr lang="el-GR" sz="2800" dirty="0" smtClean="0">
                <a:sym typeface="Symbol"/>
              </a:rPr>
              <a:t>Αξιοπιστία των Αρχών και καλό θεσμικό περιβάλλον </a:t>
            </a:r>
            <a:r>
              <a:rPr lang="el-GR" sz="1600" dirty="0" smtClean="0">
                <a:sym typeface="Symbol"/>
              </a:rPr>
              <a:t>(συνέχεια)</a:t>
            </a:r>
            <a:endParaRPr lang="el-GR" sz="2800" dirty="0" smtClean="0">
              <a:sym typeface="Symbol"/>
            </a:endParaRPr>
          </a:p>
          <a:p>
            <a:pPr lvl="1">
              <a:lnSpc>
                <a:spcPct val="98000"/>
              </a:lnSpc>
            </a:pPr>
            <a:r>
              <a:rPr lang="el-GR" sz="2400" dirty="0" smtClean="0">
                <a:sym typeface="Symbol"/>
              </a:rPr>
              <a:t>Αναγκαία αλλά όχι ικανή συνθήκη</a:t>
            </a:r>
          </a:p>
          <a:p>
            <a:pPr lvl="2">
              <a:lnSpc>
                <a:spcPct val="98000"/>
              </a:lnSpc>
            </a:pPr>
            <a:r>
              <a:rPr lang="el-GR" dirty="0" smtClean="0"/>
              <a:t>Επιδράσεις από πλείστους όσους παράγοντες</a:t>
            </a:r>
          </a:p>
          <a:p>
            <a:pPr lvl="3">
              <a:lnSpc>
                <a:spcPct val="98000"/>
              </a:lnSpc>
            </a:pPr>
            <a:r>
              <a:rPr lang="el-GR" dirty="0" smtClean="0"/>
              <a:t>Ανεξάρτητους από τη χώρα </a:t>
            </a:r>
          </a:p>
          <a:p>
            <a:pPr lvl="3">
              <a:lnSpc>
                <a:spcPct val="98000"/>
              </a:lnSpc>
            </a:pPr>
            <a:r>
              <a:rPr lang="el-GR" dirty="0" smtClean="0"/>
              <a:t>Πέρα από τον έλεγχο των Αρχών της</a:t>
            </a:r>
          </a:p>
          <a:p>
            <a:pPr lvl="2">
              <a:lnSpc>
                <a:spcPct val="98000"/>
              </a:lnSpc>
            </a:pPr>
            <a:r>
              <a:rPr lang="el-GR" dirty="0" smtClean="0"/>
              <a:t>Στρεβλά κίνητρα</a:t>
            </a:r>
          </a:p>
          <a:p>
            <a:pPr lvl="3">
              <a:lnSpc>
                <a:spcPct val="98000"/>
              </a:lnSpc>
            </a:pPr>
            <a:r>
              <a:rPr lang="el-GR" dirty="0" smtClean="0"/>
              <a:t>Η «οικονομική αρετή» δεν προστατεύει</a:t>
            </a:r>
          </a:p>
          <a:p>
            <a:pPr lvl="4">
              <a:lnSpc>
                <a:spcPct val="98000"/>
              </a:lnSpc>
            </a:pPr>
            <a:r>
              <a:rPr lang="el-GR" sz="1800" dirty="0" smtClean="0"/>
              <a:t>Κάποιοι κίνδυνοι προέρχονται από την έλλειψη «αρετής» άλλων</a:t>
            </a:r>
          </a:p>
          <a:p>
            <a:pPr lvl="3">
              <a:lnSpc>
                <a:spcPct val="98000"/>
              </a:lnSpc>
              <a:buSzPct val="100000"/>
              <a:buFont typeface="Wingdings" pitchFamily="2" charset="2"/>
              <a:buChar char="Ø"/>
            </a:pPr>
            <a:r>
              <a:rPr lang="el-GR" dirty="0" smtClean="0"/>
              <a:t>Αδυνατίζει η «αρετή»</a:t>
            </a:r>
          </a:p>
          <a:p>
            <a:pPr lvl="4">
              <a:lnSpc>
                <a:spcPct val="98000"/>
              </a:lnSpc>
            </a:pPr>
            <a:r>
              <a:rPr lang="el-GR" sz="1800" dirty="0" smtClean="0"/>
              <a:t>Αυξάνοντας την πιθανότητα δημιουργίας ανισορροπιών και τους κινδύνους. </a:t>
            </a:r>
          </a:p>
          <a:p>
            <a:pPr lvl="1">
              <a:lnSpc>
                <a:spcPct val="98000"/>
              </a:lnSpc>
            </a:pPr>
            <a:endParaRPr lang="el-GR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8215172" cy="1500187"/>
          </a:xfrm>
        </p:spPr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20.3 Μετριάζοντας τους κινδύνους 			– Λύση από το θεσμικό πλαίσιο;</a:t>
            </a:r>
          </a:p>
          <a:p>
            <a:r>
              <a:rPr lang="el-GR" sz="3200" dirty="0" smtClean="0">
                <a:solidFill>
                  <a:schemeClr val="tx2"/>
                </a:solidFill>
              </a:rPr>
              <a:t>	</a:t>
            </a:r>
            <a:r>
              <a:rPr lang="el-GR" sz="2800" dirty="0" smtClean="0">
                <a:solidFill>
                  <a:schemeClr val="tx2"/>
                </a:solidFill>
              </a:rPr>
              <a:t>Η «υπόσχεση» των περιορισμών</a:t>
            </a:r>
          </a:p>
          <a:p>
            <a:r>
              <a:rPr lang="el-GR" sz="2800" dirty="0" smtClean="0">
                <a:solidFill>
                  <a:schemeClr val="tx2"/>
                </a:solidFill>
              </a:rPr>
              <a:t>	Προβληματισμοί</a:t>
            </a:r>
            <a:endParaRPr lang="el-GR" sz="3200" dirty="0" smtClean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30</a:t>
            </a:fld>
            <a:endParaRPr lang="en-GB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Η «υπόσχεση» των περιορισμών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31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Κίνητρο και υποχρέωση των Αρχών να μειώνουν τους κινδύνους</a:t>
            </a:r>
          </a:p>
          <a:p>
            <a:pPr lvl="1"/>
            <a:r>
              <a:rPr lang="el-GR" sz="2400" dirty="0" smtClean="0"/>
              <a:t>Απειλούν την κοινωνική συνοχή</a:t>
            </a:r>
          </a:p>
          <a:p>
            <a:pPr lvl="1"/>
            <a:r>
              <a:rPr lang="el-GR" sz="2400" dirty="0" smtClean="0"/>
              <a:t>Ισχυροί κοινωνικοί περιορισμοί στην άσκηση της οικονομικής πολιτικής</a:t>
            </a:r>
          </a:p>
          <a:p>
            <a:r>
              <a:rPr lang="el-GR" sz="2800" dirty="0" smtClean="0"/>
              <a:t>Αποσταθεροποιητικοί μηχανισμοί: εγγενές χαρακτηριστικό της οικονομικής ζωής</a:t>
            </a:r>
          </a:p>
          <a:p>
            <a:pPr lvl="1"/>
            <a:r>
              <a:rPr lang="el-GR" sz="2400" dirty="0" smtClean="0"/>
              <a:t>Δεν μπορούν να εξαλειφθούν</a:t>
            </a:r>
          </a:p>
          <a:p>
            <a:pPr lvl="1"/>
            <a:r>
              <a:rPr lang="el-GR" sz="2400" dirty="0" smtClean="0"/>
              <a:t>Μπορούν να ελεγχθούν;</a:t>
            </a:r>
          </a:p>
          <a:p>
            <a:pPr lvl="2"/>
            <a:r>
              <a:rPr lang="el-GR" sz="2000" dirty="0" smtClean="0"/>
              <a:t>Με περιορισμούς από το θεσμικό πλαίσιο;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Η «υπόσχεση» των περιορισμών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32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(Φαινομενικά) Ελκυστικοί περιορισμοί</a:t>
            </a:r>
          </a:p>
          <a:p>
            <a:pPr lvl="1"/>
            <a:r>
              <a:rPr lang="el-GR" sz="2400" dirty="0" smtClean="0"/>
              <a:t>Έλεγχοι τιμών &amp; φαύλος κύκλος του πληθωρισμού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3.5) </a:t>
            </a:r>
            <a:r>
              <a:rPr lang="el-GR" sz="2400" dirty="0" smtClean="0"/>
              <a:t>και του αντιπληθωρισμού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(σχήμα 5.2)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Συναλλαγματικοί περιορισμοί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(ενότητες 16.2 και 17.3)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l-GR" sz="2400" dirty="0" smtClean="0"/>
              <a:t>Χρηματοοικονομικό σύστημα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(ενότητες 4.4, 11.5 και 12.4)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l-GR" sz="2800" dirty="0" smtClean="0"/>
              <a:t>Υπέρ των περιορισμών</a:t>
            </a:r>
          </a:p>
          <a:p>
            <a:pPr lvl="1"/>
            <a:r>
              <a:rPr lang="el-GR" sz="2400" dirty="0" smtClean="0"/>
              <a:t>Δεν λειτουργούν πάντα οι ασφαλιστικές δικλείδες της ελεύθερης οικονομίας</a:t>
            </a:r>
          </a:p>
          <a:p>
            <a:pPr lvl="2"/>
            <a:r>
              <a:rPr lang="el-GR" sz="2000" dirty="0" smtClean="0"/>
              <a:t>‘Πειθαρχία της αγοράς’.</a:t>
            </a:r>
          </a:p>
          <a:p>
            <a:pPr lvl="1"/>
            <a:endParaRPr lang="el-GR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Προβληματισμοί 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33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Υπάρχει επιλογή μεταξύ του ρυθμού αναπτύξεως και των κινδύνων; </a:t>
            </a:r>
          </a:p>
          <a:p>
            <a:pPr lvl="1"/>
            <a:r>
              <a:rPr lang="el-GR" sz="2400" dirty="0" smtClean="0"/>
              <a:t>Θα μπορούσε να την προσδιορίσει μία κοινωνία; </a:t>
            </a:r>
          </a:p>
          <a:p>
            <a:pPr lvl="2"/>
            <a:r>
              <a:rPr lang="el-GR" dirty="0" smtClean="0"/>
              <a:t>Και να την επιτύχει με το θεσμικό πλαίσιο; </a:t>
            </a:r>
          </a:p>
          <a:p>
            <a:pPr lvl="1"/>
            <a:r>
              <a:rPr lang="el-GR" sz="2400" dirty="0" smtClean="0"/>
              <a:t>Θα μπορούσε το θεσμικό πλαίσιο να βελτιώσει τη σχέση κινδύνου – αποδόσεως σε μία κοινωνία;</a:t>
            </a:r>
          </a:p>
          <a:p>
            <a:r>
              <a:rPr lang="el-GR" sz="2800" dirty="0" smtClean="0"/>
              <a:t>Πολλοί προβληματισμοί </a:t>
            </a:r>
          </a:p>
          <a:p>
            <a:pPr lvl="1"/>
            <a:r>
              <a:rPr lang="el-GR" sz="2400" dirty="0" smtClean="0"/>
              <a:t>Αποτελεσματικότητα των περιορισμών</a:t>
            </a:r>
          </a:p>
          <a:p>
            <a:pPr lvl="1"/>
            <a:r>
              <a:rPr lang="el-GR" sz="2400" dirty="0" smtClean="0"/>
              <a:t>Αντίθετα του επιθυμητού αποτελέσματα</a:t>
            </a:r>
          </a:p>
          <a:p>
            <a:pPr lvl="1"/>
            <a:endParaRPr lang="el-GR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1462087"/>
          </a:xfrm>
        </p:spPr>
        <p:txBody>
          <a:bodyPr/>
          <a:lstStyle/>
          <a:p>
            <a:r>
              <a:rPr lang="el-GR" sz="3600" dirty="0" smtClean="0">
                <a:solidFill>
                  <a:srgbClr val="7030A0"/>
                </a:solidFill>
              </a:rPr>
              <a:t>Γενικές παρατηρήσεις για όλα τα μέτρα του θεσμικού πλαισίου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(κεφάλαια 4 &amp; 17)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34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51663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l-GR" sz="2800" dirty="0" smtClean="0"/>
              <a:t>Όλα τα μέτρα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4.4)</a:t>
            </a:r>
            <a:endParaRPr lang="el-GR" sz="2800" dirty="0" smtClean="0"/>
          </a:p>
          <a:p>
            <a:pPr lvl="1" eaLnBrk="1" hangingPunct="1"/>
            <a:r>
              <a:rPr lang="el-GR" sz="2400" dirty="0" smtClean="0"/>
              <a:t>έχουν απρόβλεπτες παρενέργειες</a:t>
            </a:r>
          </a:p>
          <a:p>
            <a:pPr lvl="2" eaLnBrk="1" hangingPunct="1"/>
            <a:r>
              <a:rPr lang="el-GR" sz="2000" dirty="0" smtClean="0"/>
              <a:t>Ακόμη και τα καλύτερα σχεδιασμένα</a:t>
            </a:r>
          </a:p>
          <a:p>
            <a:pPr lvl="2" eaLnBrk="1" hangingPunct="1"/>
            <a:r>
              <a:rPr lang="el-GR" sz="2000" dirty="0" smtClean="0"/>
              <a:t>Αποτέλεσμα των πράξεων των οικονομικών παραγόντων</a:t>
            </a:r>
          </a:p>
          <a:p>
            <a:pPr lvl="3" eaLnBrk="1" hangingPunct="1"/>
            <a:r>
              <a:rPr lang="el-GR" sz="1800" dirty="0" smtClean="0"/>
              <a:t>στην προσπάθειά τους να αποφύγουν ή να μειώσουν το κόστος των μέτρων</a:t>
            </a:r>
          </a:p>
          <a:p>
            <a:pPr lvl="1" eaLnBrk="1" hangingPunct="1"/>
            <a:r>
              <a:rPr lang="el-GR" sz="2400" dirty="0" smtClean="0"/>
              <a:t>έχουν θετικά και αρνητικά</a:t>
            </a:r>
          </a:p>
          <a:p>
            <a:pPr lvl="2" eaLnBrk="1" hangingPunct="1"/>
            <a:r>
              <a:rPr lang="el-GR" sz="2000" dirty="0" smtClean="0"/>
              <a:t>Ακόμη και τα μη-έχοντα ‘αγαθές προθέσεις’</a:t>
            </a:r>
          </a:p>
          <a:p>
            <a:pPr lvl="3" eaLnBrk="1" hangingPunct="1"/>
            <a:r>
              <a:rPr lang="el-GR" sz="1800" dirty="0" smtClean="0"/>
              <a:t>προς όφελος των ‘ημετέρων’ / ‘</a:t>
            </a:r>
            <a:r>
              <a:rPr lang="el-GR" sz="1800" dirty="0" err="1" smtClean="0"/>
              <a:t>διαπλεκομένων</a:t>
            </a:r>
            <a:r>
              <a:rPr lang="el-GR" sz="1800" dirty="0" smtClean="0"/>
              <a:t>’</a:t>
            </a:r>
          </a:p>
          <a:p>
            <a:pPr lvl="1" eaLnBrk="1" hangingPunct="1"/>
            <a:r>
              <a:rPr lang="el-GR" sz="2400" dirty="0" smtClean="0"/>
              <a:t>μπορούν να παρακαμφθούν</a:t>
            </a:r>
          </a:p>
          <a:p>
            <a:pPr lvl="2" eaLnBrk="1" hangingPunct="1">
              <a:buSzPct val="100000"/>
              <a:buFont typeface="Wingdings" pitchFamily="2" charset="2"/>
              <a:buChar char="Ø"/>
            </a:pPr>
            <a:r>
              <a:rPr lang="el-GR" sz="2000" dirty="0" smtClean="0"/>
              <a:t>Με την πάροδο του χρόνου, τα θετικά μειώνονται, τα αρνητικά αυξάνονται.</a:t>
            </a:r>
            <a:endParaRPr lang="el-GR" dirty="0" smtClean="0"/>
          </a:p>
          <a:p>
            <a:pPr lvl="1"/>
            <a:endParaRPr lang="el-GR" sz="2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1462087"/>
          </a:xfrm>
        </p:spPr>
        <p:txBody>
          <a:bodyPr/>
          <a:lstStyle/>
          <a:p>
            <a:r>
              <a:rPr lang="el-GR" sz="3600" dirty="0" smtClean="0">
                <a:solidFill>
                  <a:srgbClr val="7030A0"/>
                </a:solidFill>
              </a:rPr>
              <a:t>Γενικές παρατηρήσεις για όλα τα μέτρα του θεσμικού πλαισίου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(κεφάλαια 4 &amp; 17)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35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69665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l-GR" sz="2800" dirty="0" smtClean="0"/>
              <a:t>Τα αρνητικά αυξάνονται με την πάροδο του χρόνου</a:t>
            </a:r>
          </a:p>
          <a:p>
            <a:pPr lvl="1" eaLnBrk="1" hangingPunct="1"/>
            <a:r>
              <a:rPr lang="el-GR" sz="2400" dirty="0" smtClean="0"/>
              <a:t>Στρεβλή κατανομή πόρων</a:t>
            </a:r>
          </a:p>
          <a:p>
            <a:pPr lvl="2" eaLnBrk="1" hangingPunct="1">
              <a:buSzPct val="100000"/>
              <a:buFont typeface="Wingdings" pitchFamily="2" charset="2"/>
              <a:buChar char="Ø"/>
            </a:pPr>
            <a:r>
              <a:rPr lang="el-GR" sz="2000" dirty="0" smtClean="0"/>
              <a:t>Αναποτελεσματική οικονομία</a:t>
            </a:r>
          </a:p>
          <a:p>
            <a:pPr lvl="1" eaLnBrk="1" hangingPunct="1"/>
            <a:r>
              <a:rPr lang="el-GR" sz="2400" dirty="0" smtClean="0"/>
              <a:t>Στρεβλά κίνητρα</a:t>
            </a:r>
          </a:p>
          <a:p>
            <a:pPr lvl="2" eaLnBrk="1" hangingPunct="1"/>
            <a:r>
              <a:rPr lang="el-GR" sz="2000" dirty="0" smtClean="0"/>
              <a:t>Αντικίνητρα για δημιουργική προσπάθεια και ανάληψη επιχειρηματικών κινδύνων</a:t>
            </a:r>
            <a:endParaRPr lang="en-US" sz="2000" dirty="0" smtClean="0"/>
          </a:p>
          <a:p>
            <a:pPr lvl="3" eaLnBrk="1" hangingPunct="1">
              <a:buSzPct val="100000"/>
              <a:buFont typeface="Wingdings" pitchFamily="2" charset="2"/>
              <a:buChar char="Ø"/>
            </a:pPr>
            <a:r>
              <a:rPr lang="el-GR" sz="1800" dirty="0" smtClean="0"/>
              <a:t>Εις βάρος της αναπτύξεως</a:t>
            </a:r>
          </a:p>
          <a:p>
            <a:pPr lvl="2" eaLnBrk="1" hangingPunct="1"/>
            <a:r>
              <a:rPr lang="el-GR" sz="2000" dirty="0" smtClean="0"/>
              <a:t>Νοοτροπία ‘εξαρτήσεως’ από την Πολιτεία</a:t>
            </a:r>
          </a:p>
          <a:p>
            <a:pPr lvl="3" eaLnBrk="1" hangingPunct="1">
              <a:buSzPct val="100000"/>
              <a:buFont typeface="Wingdings" pitchFamily="2" charset="2"/>
              <a:buChar char="Ø"/>
            </a:pPr>
            <a:r>
              <a:rPr lang="el-GR" sz="1800" dirty="0" smtClean="0"/>
              <a:t>Εκτρέφει τη διαφθορά</a:t>
            </a:r>
          </a:p>
          <a:p>
            <a:pPr lvl="2" eaLnBrk="1" hangingPunct="1"/>
            <a:r>
              <a:rPr lang="el-GR" sz="2000" dirty="0" smtClean="0"/>
              <a:t>Ωφελούνται οι ‘λίγοι’ εις βάρος των πολλών</a:t>
            </a:r>
          </a:p>
          <a:p>
            <a:pPr lvl="3" eaLnBrk="1" hangingPunct="1">
              <a:buSzPct val="100000"/>
              <a:buFont typeface="Wingdings" pitchFamily="2" charset="2"/>
              <a:buChar char="Ø"/>
            </a:pPr>
            <a:r>
              <a:rPr lang="el-GR" sz="1800" dirty="0" smtClean="0"/>
              <a:t>Μειώνεται η κοινωνική αποδοχή</a:t>
            </a:r>
            <a:r>
              <a:rPr lang="el-GR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1462087"/>
          </a:xfrm>
        </p:spPr>
        <p:txBody>
          <a:bodyPr/>
          <a:lstStyle/>
          <a:p>
            <a:r>
              <a:rPr lang="el-GR" sz="3600" dirty="0" smtClean="0">
                <a:solidFill>
                  <a:srgbClr val="7030A0"/>
                </a:solidFill>
              </a:rPr>
              <a:t>Γενικές παρατηρήσεις για όλα τα μέτρα του θεσμικού πλαισίου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(κεφάλαια 4 &amp; 17)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36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pPr eaLnBrk="1" hangingPunct="1"/>
            <a:r>
              <a:rPr lang="el-GR" sz="2800" dirty="0" smtClean="0"/>
              <a:t>Τα θετικά μειώνονται με την πάροδο του χρόνου</a:t>
            </a:r>
          </a:p>
          <a:p>
            <a:pPr lvl="1" eaLnBrk="1" hangingPunct="1"/>
            <a:r>
              <a:rPr lang="el-GR" sz="2400" dirty="0" smtClean="0"/>
              <a:t>Βοηθούντος του καινοτόμου </a:t>
            </a:r>
            <a:r>
              <a:rPr lang="el-GR" sz="2400" dirty="0" err="1" smtClean="0"/>
              <a:t>χρη</a:t>
            </a:r>
            <a:r>
              <a:rPr lang="el-GR" sz="2400" dirty="0" smtClean="0"/>
              <a:t>/</a:t>
            </a:r>
            <a:r>
              <a:rPr lang="el-GR" sz="2400" dirty="0" err="1" smtClean="0"/>
              <a:t>κού</a:t>
            </a:r>
            <a:r>
              <a:rPr lang="el-GR" sz="2400" dirty="0" smtClean="0"/>
              <a:t> συστήματος, τα μέτρα καθίστανται λιγότερο αποτελεσματικά</a:t>
            </a:r>
          </a:p>
          <a:p>
            <a:pPr lvl="2" eaLnBrk="1" hangingPunct="1"/>
            <a:r>
              <a:rPr lang="el-GR" sz="2000" dirty="0" smtClean="0"/>
              <a:t>Οι έχοντες τα μέσα και τις γνώσεις τα αποφεύγουν με νόμιμο τρόπο και μικρό κόστος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(ένθετα 4.5, 17.6, 17.7, 17.8)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/>
            <a:r>
              <a:rPr lang="el-GR" sz="2800" dirty="0" smtClean="0"/>
              <a:t>Κάποια στιγμή, τα αρνητικά υπερτερούν των θετικών…</a:t>
            </a:r>
          </a:p>
          <a:p>
            <a:pPr eaLnBrk="1" hangingPunct="1"/>
            <a:r>
              <a:rPr lang="el-GR" sz="2800" dirty="0" smtClean="0"/>
              <a:t>…προετοιμάζοντας το έδαφος για την απελευθέρωση.</a:t>
            </a:r>
            <a:endParaRPr lang="el-GR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1462087"/>
          </a:xfrm>
        </p:spPr>
        <p:txBody>
          <a:bodyPr/>
          <a:lstStyle/>
          <a:p>
            <a:r>
              <a:rPr lang="el-GR" sz="3600" dirty="0" smtClean="0">
                <a:solidFill>
                  <a:srgbClr val="7030A0"/>
                </a:solidFill>
              </a:rPr>
              <a:t>Αποφεύγοντας τα μέτρα – Ο ρόλος της </a:t>
            </a:r>
            <a:r>
              <a:rPr lang="el-GR" sz="3600" dirty="0" err="1" smtClean="0">
                <a:solidFill>
                  <a:srgbClr val="7030A0"/>
                </a:solidFill>
              </a:rPr>
              <a:t>χρη</a:t>
            </a:r>
            <a:r>
              <a:rPr lang="el-GR" sz="3600" dirty="0" smtClean="0">
                <a:solidFill>
                  <a:srgbClr val="7030A0"/>
                </a:solidFill>
              </a:rPr>
              <a:t>/</a:t>
            </a:r>
            <a:r>
              <a:rPr lang="el-GR" sz="3600" dirty="0" err="1" smtClean="0">
                <a:solidFill>
                  <a:srgbClr val="7030A0"/>
                </a:solidFill>
              </a:rPr>
              <a:t>κής</a:t>
            </a:r>
            <a:r>
              <a:rPr lang="el-GR" sz="3600" dirty="0" smtClean="0">
                <a:solidFill>
                  <a:srgbClr val="7030A0"/>
                </a:solidFill>
              </a:rPr>
              <a:t> καινοτομίας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(κεφάλαια 4 &amp; 17)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37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2"/>
            <a:ext cx="7844807" cy="4840287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8000"/>
              </a:lnSpc>
            </a:pPr>
            <a:r>
              <a:rPr lang="el-GR" sz="2800" dirty="0" smtClean="0"/>
              <a:t>Ανώτατα όρια στα επιτόκια καταθέσεων</a:t>
            </a:r>
          </a:p>
          <a:p>
            <a:pPr lvl="1" eaLnBrk="1" hangingPunct="1">
              <a:lnSpc>
                <a:spcPct val="98000"/>
              </a:lnSpc>
            </a:pPr>
            <a:r>
              <a:rPr lang="el-GR" sz="2400" dirty="0" smtClean="0"/>
              <a:t>Πιστοποιητικά καταθέσεων (</a:t>
            </a:r>
            <a:r>
              <a:rPr lang="en-US" sz="2400" dirty="0" smtClean="0"/>
              <a:t>CDs)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4.5)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lnSpc>
                <a:spcPct val="98000"/>
              </a:lnSpc>
            </a:pPr>
            <a:r>
              <a:rPr lang="el-GR" sz="2800" dirty="0" smtClean="0"/>
              <a:t>Συναλλαγματικοί περιορισμοί</a:t>
            </a:r>
          </a:p>
          <a:p>
            <a:pPr lvl="1" eaLnBrk="1" hangingPunct="1">
              <a:lnSpc>
                <a:spcPct val="98000"/>
              </a:lnSpc>
            </a:pPr>
            <a:r>
              <a:rPr lang="el-GR" sz="2400" dirty="0" smtClean="0"/>
              <a:t>Επενδύσεις σε </a:t>
            </a:r>
            <a:r>
              <a:rPr lang="en-US" sz="2400" dirty="0" smtClean="0"/>
              <a:t>off-shore </a:t>
            </a:r>
            <a:r>
              <a:rPr lang="el-GR" sz="2400" dirty="0" smtClean="0"/>
              <a:t>αγορές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17.6)</a:t>
            </a:r>
            <a:endParaRPr lang="el-G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>
              <a:lnSpc>
                <a:spcPct val="98000"/>
              </a:lnSpc>
            </a:pPr>
            <a:r>
              <a:rPr lang="el-GR" sz="2400" dirty="0" smtClean="0"/>
              <a:t>Διεθνές εμπόριο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17.7)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>
              <a:lnSpc>
                <a:spcPct val="98000"/>
              </a:lnSpc>
            </a:pPr>
            <a:r>
              <a:rPr lang="el-GR" sz="2400" dirty="0" smtClean="0"/>
              <a:t>Ανταλλαγές νομισμάτων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17.8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eaLnBrk="1" hangingPunct="1">
              <a:lnSpc>
                <a:spcPct val="98000"/>
              </a:lnSpc>
              <a:buSzPct val="100000"/>
              <a:buFont typeface="Wingdings" pitchFamily="2" charset="2"/>
              <a:buChar char="Ø"/>
            </a:pPr>
            <a:r>
              <a:rPr lang="el-GR" sz="2800" dirty="0" smtClean="0"/>
              <a:t>Το πρόβλημα είναι εντονότερο με τα μέτρα προληπτικής εποπτείας </a:t>
            </a:r>
            <a:r>
              <a:rPr lang="en-US" sz="2800" dirty="0" smtClean="0"/>
              <a:t>(prudential supervision)</a:t>
            </a:r>
            <a:r>
              <a:rPr lang="el-GR" sz="2800" dirty="0" smtClean="0"/>
              <a:t> των τραπεζών</a:t>
            </a:r>
          </a:p>
          <a:p>
            <a:pPr lvl="1" eaLnBrk="1" hangingPunct="1">
              <a:lnSpc>
                <a:spcPct val="98000"/>
              </a:lnSpc>
              <a:buSzPct val="100000"/>
              <a:buFont typeface="Wingdings" pitchFamily="2" charset="2"/>
              <a:buChar char="Ø"/>
            </a:pPr>
            <a:r>
              <a:rPr lang="el-GR" sz="2400" dirty="0" smtClean="0"/>
              <a:t>Πιθανόν να φέρουν το αντίθετο του επιδιωκομένου αποτέλεσμα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(ενότητες 11.5 και 12.4).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Περιορισμοί – Άλλοι προβληματισμοί 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3. Μετριάζοντας τους κινδύνους – Λύση από το θεσμικό πλαίσιο;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38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2"/>
            <a:ext cx="7961313" cy="4921677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8000"/>
              </a:lnSpc>
            </a:pPr>
            <a:r>
              <a:rPr lang="el-GR" sz="2800" dirty="0" smtClean="0"/>
              <a:t>Κίνητρα για την ανάληψη μεγαλυτέρων κινδύνων</a:t>
            </a:r>
          </a:p>
          <a:p>
            <a:pPr lvl="1">
              <a:lnSpc>
                <a:spcPct val="98000"/>
              </a:lnSpc>
            </a:pPr>
            <a:r>
              <a:rPr lang="el-GR" sz="2400" dirty="0" smtClean="0"/>
              <a:t>Ιδιωτικό όφελος, δημόσιο κόστος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(π.χ., ένθετα 11.6 και 11.8)</a:t>
            </a:r>
            <a:endParaRPr lang="el-GR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8000"/>
              </a:lnSpc>
            </a:pPr>
            <a:r>
              <a:rPr lang="el-GR" sz="2800" dirty="0" smtClean="0"/>
              <a:t>Ίσως αντίθετο του αναμενομένου αποτέλεσμα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5.8, ενότητες 11.3 και 11.5, αλληλεπίδραση των κινδύνων – σχήμα 12.5)</a:t>
            </a:r>
            <a:endParaRPr lang="el-GR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8000"/>
              </a:lnSpc>
            </a:pPr>
            <a:r>
              <a:rPr lang="el-GR" sz="2800" dirty="0" smtClean="0"/>
              <a:t>Αποτελεσματικότητα – Αναγκαίες συνθήκες</a:t>
            </a:r>
          </a:p>
          <a:p>
            <a:pPr lvl="1">
              <a:lnSpc>
                <a:spcPct val="98000"/>
              </a:lnSpc>
            </a:pPr>
            <a:r>
              <a:rPr lang="el-GR" sz="2400" dirty="0" smtClean="0"/>
              <a:t>Κάλυψη ευρύτατου φάσματος δραστηριοτήτων</a:t>
            </a:r>
          </a:p>
          <a:p>
            <a:pPr lvl="1">
              <a:lnSpc>
                <a:spcPct val="98000"/>
              </a:lnSpc>
            </a:pPr>
            <a:r>
              <a:rPr lang="el-GR" sz="2400" dirty="0" smtClean="0"/>
              <a:t>Εφαρμογή από όλες τις χώρες</a:t>
            </a:r>
          </a:p>
          <a:p>
            <a:pPr lvl="2">
              <a:lnSpc>
                <a:spcPct val="98000"/>
              </a:lnSpc>
            </a:pPr>
            <a:r>
              <a:rPr lang="el-GR" sz="2000" dirty="0" smtClean="0"/>
              <a:t>Πρόβλημα των καρτέλ</a:t>
            </a:r>
          </a:p>
          <a:p>
            <a:pPr>
              <a:lnSpc>
                <a:spcPct val="98000"/>
              </a:lnSpc>
            </a:pPr>
            <a:r>
              <a:rPr lang="el-GR" sz="2800" dirty="0" smtClean="0"/>
              <a:t>Εις βάρος των οικονομικά </a:t>
            </a:r>
            <a:r>
              <a:rPr lang="el-GR" sz="2800" dirty="0" err="1" smtClean="0"/>
              <a:t>ασθενεστέρων</a:t>
            </a:r>
            <a:endParaRPr lang="el-GR" sz="2800" dirty="0" smtClean="0"/>
          </a:p>
          <a:p>
            <a:pPr>
              <a:lnSpc>
                <a:spcPct val="98000"/>
              </a:lnSpc>
            </a:pPr>
            <a:r>
              <a:rPr lang="el-GR" sz="2800" dirty="0" smtClean="0"/>
              <a:t>Αποτελεσματική εφαρμογή – Όχι σίγουρη.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8215172" cy="1500187"/>
          </a:xfrm>
        </p:spPr>
        <p:txBody>
          <a:bodyPr anchor="t" anchorCtr="0"/>
          <a:lstStyle/>
          <a:p>
            <a:r>
              <a:rPr lang="el-GR" sz="3200" dirty="0" smtClean="0">
                <a:solidFill>
                  <a:schemeClr val="tx2"/>
                </a:solidFill>
              </a:rPr>
              <a:t>20.4 Η άγνωστη χρυσή τομή του θεσμικού 	πλαισίου</a:t>
            </a:r>
          </a:p>
          <a:p>
            <a:endParaRPr lang="el-GR" sz="3200" dirty="0" smtClean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9A226-5EB6-4A11-B2F0-5FD227E9FD48}" type="slidenum">
              <a:rPr lang="en-GB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39</a:t>
            </a:fld>
            <a:endParaRPr lang="en-GB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Η άγνωστη χρυσή τομή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Η άγνωστη χρυσή τομή του θεσμικού πλαισίου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40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Οικονομική αποτελεσματικότητα </a:t>
            </a:r>
          </a:p>
          <a:p>
            <a:pPr lvl="1">
              <a:buNone/>
            </a:pPr>
            <a:r>
              <a:rPr lang="el-GR" sz="2400" dirty="0" smtClean="0"/>
              <a:t>έναντι</a:t>
            </a:r>
          </a:p>
          <a:p>
            <a:pPr>
              <a:buNone/>
            </a:pPr>
            <a:r>
              <a:rPr lang="el-GR" sz="2800" dirty="0" smtClean="0"/>
              <a:t>	Σταθερότητας</a:t>
            </a:r>
          </a:p>
          <a:p>
            <a:pPr lvl="2"/>
            <a:r>
              <a:rPr lang="el-GR" sz="2000" dirty="0" smtClean="0"/>
              <a:t>Μικρότερη ένταση των οικονομικών κύκλων</a:t>
            </a:r>
          </a:p>
          <a:p>
            <a:pPr lvl="2"/>
            <a:r>
              <a:rPr lang="el-GR" sz="2000" dirty="0" smtClean="0"/>
              <a:t>Μικρότερη ένταση και συχνότητα ακραίων καταστάσεων</a:t>
            </a:r>
          </a:p>
          <a:p>
            <a:r>
              <a:rPr lang="el-GR" sz="2800" dirty="0" smtClean="0"/>
              <a:t>Εξαρτάται από τις ιδιαίτερες οικονομικές και κοινωνικές συνθήκες σε κάθε χώρα</a:t>
            </a:r>
          </a:p>
          <a:p>
            <a:pPr lvl="1"/>
            <a:r>
              <a:rPr lang="el-GR" sz="2400" dirty="0" smtClean="0"/>
              <a:t>Κάθε χώρα πρέπει να βρίσκει τη δική της χρυσή τομή</a:t>
            </a:r>
          </a:p>
          <a:p>
            <a:pPr lvl="2"/>
            <a:r>
              <a:rPr lang="el-GR" sz="2000" dirty="0" smtClean="0"/>
              <a:t>Η αντιγραφή θεσμών και κανονισμών δεν αποτελεί καλή επιλογή.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Η άγνωστη χρυσή τομή</a:t>
            </a:r>
            <a:endParaRPr lang="el-GR" sz="3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Η άγνωστη χρυσή τομή του θεσμικού πλαισίου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41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r>
              <a:rPr lang="el-GR" sz="2800" dirty="0" smtClean="0"/>
              <a:t>Οικονομική αποτελεσματικότητα </a:t>
            </a:r>
          </a:p>
          <a:p>
            <a:pPr lvl="1">
              <a:buNone/>
            </a:pPr>
            <a:r>
              <a:rPr lang="el-GR" sz="2400" dirty="0" smtClean="0"/>
              <a:t>έναντι</a:t>
            </a:r>
          </a:p>
          <a:p>
            <a:pPr>
              <a:buNone/>
            </a:pPr>
            <a:r>
              <a:rPr lang="el-GR" sz="2800" dirty="0" smtClean="0"/>
              <a:t>	Σταθερότητας</a:t>
            </a:r>
          </a:p>
          <a:p>
            <a:pPr lvl="2"/>
            <a:r>
              <a:rPr lang="el-GR" sz="2000" dirty="0" smtClean="0"/>
              <a:t>Μικρότερη ένταση των οικονομικών κύκλων</a:t>
            </a:r>
          </a:p>
          <a:p>
            <a:pPr lvl="2"/>
            <a:r>
              <a:rPr lang="el-GR" sz="2000" dirty="0" smtClean="0"/>
              <a:t>Μικρότερη ένταση και συχνότητα ακραίων καταστάσεων</a:t>
            </a:r>
          </a:p>
          <a:p>
            <a:r>
              <a:rPr lang="el-GR" sz="2800" dirty="0" smtClean="0"/>
              <a:t>Εξαρτάται από τις ιδιαίτερες οικονομικές και κοινωνικές συνθήκες σε κάθε χώρα</a:t>
            </a:r>
          </a:p>
          <a:p>
            <a:pPr lvl="1"/>
            <a:r>
              <a:rPr lang="el-GR" sz="2400" dirty="0" smtClean="0"/>
              <a:t>Κάθε χώρα πρέπει να βρίσκει τη δική της χρυσή τομή</a:t>
            </a:r>
          </a:p>
          <a:p>
            <a:pPr lvl="2"/>
            <a:r>
              <a:rPr lang="el-GR" sz="2000" dirty="0" smtClean="0"/>
              <a:t>Η αντιγραφή θεσμών και κανονισμών δεν αποτελεί καλή επιλογή.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00" y="324000"/>
            <a:ext cx="8239506" cy="2682240"/>
          </a:xfrm>
          <a:prstGeom prst="rect">
            <a:avLst/>
          </a:prstGeom>
          <a:noFill/>
          <a:ln w="38100">
            <a:solidFill>
              <a:srgbClr val="FFFF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00" y="3168000"/>
            <a:ext cx="8063484" cy="3512058"/>
          </a:xfrm>
          <a:prstGeom prst="rect">
            <a:avLst/>
          </a:prstGeom>
          <a:noFill/>
          <a:ln w="38100">
            <a:solidFill>
              <a:srgbClr val="FFFF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1462087"/>
          </a:xfrm>
        </p:spPr>
        <p:txBody>
          <a:bodyPr/>
          <a:lstStyle/>
          <a:p>
            <a:r>
              <a:rPr lang="el-GR" sz="3600" dirty="0" smtClean="0"/>
              <a:t>Το ‘θεσμικό εκκρεμές’ </a:t>
            </a:r>
            <a:br>
              <a:rPr lang="el-GR" sz="3600" dirty="0" smtClean="0"/>
            </a:br>
            <a:r>
              <a:rPr lang="el-GR" sz="2600" dirty="0" smtClean="0"/>
              <a:t>Αντιδρώντας στα παθήματα, ξεχνώντας τα μαθήματα</a:t>
            </a:r>
            <a:endParaRPr lang="el-GR" sz="2600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Κεφάλαιο 20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95" y="6243638"/>
            <a:ext cx="5508000" cy="457200"/>
          </a:xfrm>
        </p:spPr>
        <p:txBody>
          <a:bodyPr/>
          <a:lstStyle/>
          <a:p>
            <a:pPr>
              <a:defRPr/>
            </a:pPr>
            <a:r>
              <a:rPr lang="el-GR" dirty="0" smtClean="0">
                <a:solidFill>
                  <a:schemeClr val="bg1">
                    <a:lumMod val="50000"/>
                  </a:schemeClr>
                </a:solidFill>
              </a:rPr>
              <a:t>4. Η άγνωστη χρυσή τομή του θεσμικού πλαισίου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8AF83-EF6C-4813-9151-18F41E2D038F}" type="slidenum">
              <a:rPr lang="el-GR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42</a:t>
            </a:fld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1182687" y="2017713"/>
            <a:ext cx="7844807" cy="4114800"/>
          </a:xfrm>
        </p:spPr>
        <p:txBody>
          <a:bodyPr/>
          <a:lstStyle/>
          <a:p>
            <a:pPr eaLnBrk="1" hangingPunct="1">
              <a:lnSpc>
                <a:spcPts val="2500"/>
              </a:lnSpc>
            </a:pPr>
            <a:r>
              <a:rPr lang="el-GR" sz="2800" dirty="0" smtClean="0"/>
              <a:t>Α΄ περίοδος παγκοσμιοποιήσεως</a:t>
            </a:r>
            <a:r>
              <a:rPr lang="en-US" sz="2800" dirty="0" smtClean="0"/>
              <a:t> </a:t>
            </a:r>
            <a:r>
              <a:rPr lang="el-GR" sz="2800" dirty="0" smtClean="0"/>
              <a:t>(έως τη δεκαετία του 1930)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(ενότητα 18.3) </a:t>
            </a:r>
            <a:endParaRPr lang="el-GR" sz="2800" dirty="0" smtClean="0"/>
          </a:p>
          <a:p>
            <a:pPr lvl="1" eaLnBrk="1" hangingPunct="1">
              <a:lnSpc>
                <a:spcPts val="2500"/>
              </a:lnSpc>
            </a:pPr>
            <a:r>
              <a:rPr lang="el-GR" sz="2400" dirty="0" smtClean="0"/>
              <a:t>Πλήρως απελευθερωμένο </a:t>
            </a:r>
            <a:r>
              <a:rPr lang="el-GR" sz="2400" dirty="0" err="1" smtClean="0"/>
              <a:t>χρη</a:t>
            </a:r>
            <a:r>
              <a:rPr lang="el-GR" sz="2400" dirty="0" smtClean="0"/>
              <a:t>/</a:t>
            </a:r>
            <a:r>
              <a:rPr lang="el-GR" sz="2400" dirty="0" err="1" smtClean="0"/>
              <a:t>κό</a:t>
            </a:r>
            <a:r>
              <a:rPr lang="el-GR" sz="2400" dirty="0" smtClean="0"/>
              <a:t> σύστημα</a:t>
            </a:r>
          </a:p>
          <a:p>
            <a:pPr lvl="2" eaLnBrk="1" hangingPunct="1">
              <a:lnSpc>
                <a:spcPts val="2500"/>
              </a:lnSpc>
            </a:pPr>
            <a:r>
              <a:rPr lang="el-GR" sz="2000" dirty="0" smtClean="0"/>
              <a:t>Η μεγάλη διεθνής ύφεση της δεκαετίας του 1930 </a:t>
            </a:r>
            <a:r>
              <a:rPr lang="el-GR" sz="1600" dirty="0" smtClean="0">
                <a:solidFill>
                  <a:schemeClr val="bg1">
                    <a:lumMod val="50000"/>
                  </a:schemeClr>
                </a:solidFill>
              </a:rPr>
              <a:t>(ένθετο 6.8)</a:t>
            </a:r>
            <a:endParaRPr lang="el-GR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lnSpc>
                <a:spcPts val="2500"/>
              </a:lnSpc>
            </a:pPr>
            <a:r>
              <a:rPr lang="el-GR" sz="2800" dirty="0" smtClean="0"/>
              <a:t>Τέλος Β΄ παγκοσμίου πολέμου έως το τέλος  της δεκαετίας του 1970</a:t>
            </a:r>
          </a:p>
          <a:p>
            <a:pPr lvl="1" eaLnBrk="1" hangingPunct="1">
              <a:lnSpc>
                <a:spcPts val="2500"/>
              </a:lnSpc>
            </a:pPr>
            <a:r>
              <a:rPr lang="el-GR" sz="2400" dirty="0" smtClean="0"/>
              <a:t>Αντίθετο ‘άκρο του θεσμικού εκκρεμούς’</a:t>
            </a:r>
          </a:p>
          <a:p>
            <a:pPr eaLnBrk="1" hangingPunct="1">
              <a:lnSpc>
                <a:spcPts val="2500"/>
              </a:lnSpc>
            </a:pPr>
            <a:r>
              <a:rPr lang="el-GR" sz="2800" dirty="0" smtClean="0"/>
              <a:t>Δεκαετίες 1980, 1990, 2000</a:t>
            </a:r>
          </a:p>
          <a:p>
            <a:pPr lvl="1" eaLnBrk="1" hangingPunct="1">
              <a:lnSpc>
                <a:spcPts val="2500"/>
              </a:lnSpc>
            </a:pPr>
            <a:r>
              <a:rPr lang="el-GR" sz="2400" dirty="0" smtClean="0"/>
              <a:t>Επιστροφή στο φιλελεύθερο ‘άκρο’</a:t>
            </a:r>
          </a:p>
          <a:p>
            <a:pPr lvl="2" eaLnBrk="1" hangingPunct="1">
              <a:lnSpc>
                <a:spcPts val="2500"/>
              </a:lnSpc>
            </a:pPr>
            <a:r>
              <a:rPr lang="el-GR" sz="2000" dirty="0" smtClean="0"/>
              <a:t>Η μεγάλη διεθνής κρίση του ενθέτου 1.3</a:t>
            </a:r>
          </a:p>
          <a:p>
            <a:pPr eaLnBrk="1" hangingPunct="1">
              <a:lnSpc>
                <a:spcPts val="2500"/>
              </a:lnSpc>
            </a:pPr>
            <a:r>
              <a:rPr lang="el-GR" sz="2800" dirty="0" smtClean="0"/>
              <a:t>Επόμενη στάση του ‘εκκρεμούς’;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5359</TotalTime>
  <Words>2482</Words>
  <Application>Microsoft Office PowerPoint</Application>
  <PresentationFormat>On-screen Show (4:3)</PresentationFormat>
  <Paragraphs>434</Paragraphs>
  <Slides>42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Blends</vt:lpstr>
      <vt:lpstr>Κυβερνήσεις,  Χρηματαγορές και Μακροοικονομία</vt:lpstr>
      <vt:lpstr>‘Οδοδείκτης’</vt:lpstr>
      <vt:lpstr>‘Οδοδείκτης’</vt:lpstr>
      <vt:lpstr>Περιεχόμενα</vt:lpstr>
      <vt:lpstr>PowerPoint Presentation</vt:lpstr>
      <vt:lpstr>Ένας ταχύτατα μεταβαλλόμενος κόσμος…</vt:lpstr>
      <vt:lpstr>PowerPoint Presentation</vt:lpstr>
      <vt:lpstr>Περί των κινδύνων</vt:lpstr>
      <vt:lpstr>Περί των κινδύνων</vt:lpstr>
      <vt:lpstr>Περί των κινδύνων</vt:lpstr>
      <vt:lpstr>Περί των κινδύνων</vt:lpstr>
      <vt:lpstr>Ενισχυτές διαταραχών</vt:lpstr>
      <vt:lpstr>Ενισχυτές διαταραχών</vt:lpstr>
      <vt:lpstr>Ενισχυτές διαταραχών</vt:lpstr>
      <vt:lpstr>Ενισχυτές διαταραχών</vt:lpstr>
      <vt:lpstr>Ενισχυτές διαταραχών</vt:lpstr>
      <vt:lpstr>Ενισχυτές διαταραχών</vt:lpstr>
      <vt:lpstr>Ενισχυτές διαταραχών</vt:lpstr>
      <vt:lpstr>Ενισχυτές διαταραχών και αποσταθεροποιητικοί μηχανισμοί</vt:lpstr>
      <vt:lpstr>Ενισχυτές διαταραχών και αποσταθεροποιητικοί μηχανισμοί</vt:lpstr>
      <vt:lpstr>Ενισχυτές διαταραχών και αποσταθεροποιητικοί μηχανισμοί</vt:lpstr>
      <vt:lpstr>Άλλες επιδράσεις</vt:lpstr>
      <vt:lpstr>Ατελής πληροφόρηση</vt:lpstr>
      <vt:lpstr>Μειωμένη δυνατότητα των Αρχών</vt:lpstr>
      <vt:lpstr>Μειωμένη δυνατότητα των Αρχών</vt:lpstr>
      <vt:lpstr>Μειωμένη δυνατότητα των Αρχών</vt:lpstr>
      <vt:lpstr>Αξιοπιστία των Αρχών  και καλό θεσμικό περιβάλλον</vt:lpstr>
      <vt:lpstr>Αξιοπιστία των Αρχών  και καλό θεσμικό περιβάλλον</vt:lpstr>
      <vt:lpstr>Αξιοπιστία των Αρχών  και καλό θεσμικό περιβάλλον</vt:lpstr>
      <vt:lpstr>PowerPoint Presentation</vt:lpstr>
      <vt:lpstr>Η «υπόσχεση» των περιορισμών</vt:lpstr>
      <vt:lpstr>Η «υπόσχεση» των περιορισμών</vt:lpstr>
      <vt:lpstr>Προβληματισμοί </vt:lpstr>
      <vt:lpstr>Γενικές παρατηρήσεις για όλα τα μέτρα του θεσμικού πλαισίου (κεφάλαια 4 &amp; 17)</vt:lpstr>
      <vt:lpstr>Γενικές παρατηρήσεις για όλα τα μέτρα του θεσμικού πλαισίου (κεφάλαια 4 &amp; 17)</vt:lpstr>
      <vt:lpstr>Γενικές παρατηρήσεις για όλα τα μέτρα του θεσμικού πλαισίου (κεφάλαια 4 &amp; 17)</vt:lpstr>
      <vt:lpstr>Αποφεύγοντας τα μέτρα – Ο ρόλος της χρη/κής καινοτομίας (κεφάλαια 4 &amp; 17)</vt:lpstr>
      <vt:lpstr>Περιορισμοί – Άλλοι προβληματισμοί </vt:lpstr>
      <vt:lpstr>PowerPoint Presentation</vt:lpstr>
      <vt:lpstr>Η άγνωστη χρυσή τομή</vt:lpstr>
      <vt:lpstr>Η άγνωστη χρυσή τομή</vt:lpstr>
      <vt:lpstr>Το ‘θεσμικό εκκρεμές’  Αντιδρώντας στα παθήματα, ξεχνώντας τα μαθήματα</vt:lpstr>
    </vt:vector>
  </TitlesOfParts>
  <Company>University of Piraeus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Κυβερνήσεις, Χρηματαγορές και Μακροοικονομία</dc:title>
  <dc:creator>AAA</dc:creator>
  <cp:lastModifiedBy>vaiouser</cp:lastModifiedBy>
  <cp:revision>1484</cp:revision>
  <dcterms:created xsi:type="dcterms:W3CDTF">2009-05-13T17:01:02Z</dcterms:created>
  <dcterms:modified xsi:type="dcterms:W3CDTF">2019-06-16T09:34:18Z</dcterms:modified>
</cp:coreProperties>
</file>