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8" r:id="rId1"/>
  </p:sldMasterIdLst>
  <p:notesMasterIdLst>
    <p:notesMasterId r:id="rId43"/>
  </p:notesMasterIdLst>
  <p:handoutMasterIdLst>
    <p:handoutMasterId r:id="rId44"/>
  </p:handoutMasterIdLst>
  <p:sldIdLst>
    <p:sldId id="256" r:id="rId2"/>
    <p:sldId id="312" r:id="rId3"/>
    <p:sldId id="313" r:id="rId4"/>
    <p:sldId id="339" r:id="rId5"/>
    <p:sldId id="307" r:id="rId6"/>
    <p:sldId id="281" r:id="rId7"/>
    <p:sldId id="283" r:id="rId8"/>
    <p:sldId id="340" r:id="rId9"/>
    <p:sldId id="272" r:id="rId10"/>
    <p:sldId id="343" r:id="rId11"/>
    <p:sldId id="342" r:id="rId12"/>
    <p:sldId id="344" r:id="rId13"/>
    <p:sldId id="345" r:id="rId14"/>
    <p:sldId id="315" r:id="rId15"/>
    <p:sldId id="316" r:id="rId16"/>
    <p:sldId id="349" r:id="rId17"/>
    <p:sldId id="317" r:id="rId18"/>
    <p:sldId id="318" r:id="rId19"/>
    <p:sldId id="350" r:id="rId20"/>
    <p:sldId id="351" r:id="rId21"/>
    <p:sldId id="320" r:id="rId22"/>
    <p:sldId id="322" r:id="rId23"/>
    <p:sldId id="352" r:id="rId24"/>
    <p:sldId id="331" r:id="rId25"/>
    <p:sldId id="332" r:id="rId26"/>
    <p:sldId id="353" r:id="rId27"/>
    <p:sldId id="293" r:id="rId28"/>
    <p:sldId id="334" r:id="rId29"/>
    <p:sldId id="335" r:id="rId30"/>
    <p:sldId id="336" r:id="rId31"/>
    <p:sldId id="337" r:id="rId32"/>
    <p:sldId id="298" r:id="rId33"/>
    <p:sldId id="304" r:id="rId34"/>
    <p:sldId id="305" r:id="rId35"/>
    <p:sldId id="311" r:id="rId36"/>
    <p:sldId id="308" r:id="rId37"/>
    <p:sldId id="355" r:id="rId38"/>
    <p:sldId id="356" r:id="rId39"/>
    <p:sldId id="357" r:id="rId40"/>
    <p:sldId id="359" r:id="rId41"/>
    <p:sldId id="295" r:id="rId42"/>
  </p:sldIdLst>
  <p:sldSz cx="9144000" cy="6858000" type="screen4x3"/>
  <p:notesSz cx="6794500" cy="9906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66FFFF"/>
    <a:srgbClr val="3399FF"/>
    <a:srgbClr val="FFFFFF"/>
    <a:srgbClr val="FFFFCC"/>
    <a:srgbClr val="FFFDE1"/>
    <a:srgbClr val="008080"/>
    <a:srgbClr val="FFCC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6" autoAdjust="0"/>
    <p:restoredTop sz="94660"/>
  </p:normalViewPr>
  <p:slideViewPr>
    <p:cSldViewPr>
      <p:cViewPr>
        <p:scale>
          <a:sx n="70" d="100"/>
          <a:sy n="70" d="100"/>
        </p:scale>
        <p:origin x="-1181" y="-22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B6B35-E6AC-452B-8CC2-141BAB0E5438}" type="datetimeFigureOut">
              <a:rPr lang="el-GR" smtClean="0"/>
              <a:pPr/>
              <a:t>16/6/2019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DD869-FC4B-4504-9400-F6B43E27542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7571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645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 smtClean="0"/>
              <a:t>Click to edit Master text styles</a:t>
            </a:r>
          </a:p>
          <a:p>
            <a:pPr lvl="1"/>
            <a:r>
              <a:rPr lang="el-GR" noProof="0" smtClean="0"/>
              <a:t>Second level</a:t>
            </a:r>
          </a:p>
          <a:p>
            <a:pPr lvl="2"/>
            <a:r>
              <a:rPr lang="el-GR" noProof="0" smtClean="0"/>
              <a:t>Third level</a:t>
            </a:r>
          </a:p>
          <a:p>
            <a:pPr lvl="3"/>
            <a:r>
              <a:rPr lang="el-GR" noProof="0" smtClean="0"/>
              <a:t>Fourth level</a:t>
            </a:r>
          </a:p>
          <a:p>
            <a:pPr lvl="4"/>
            <a:r>
              <a:rPr lang="el-GR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8981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645" y="9408981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8B23C03-0B3D-454D-B713-B209A8A3BBF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2145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BA4311-1D41-491E-8380-A52407EFA6B0}" type="slidenum">
              <a:rPr lang="el-GR" smtClean="0"/>
              <a:pPr/>
              <a:t>1</a:t>
            </a:fld>
            <a:endParaRPr lang="el-GR" dirty="0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DB872-B7E2-4978-94FB-7CF370A56731}" type="slidenum">
              <a:rPr lang="en-GB"/>
              <a:pPr/>
              <a:t>2</a:t>
            </a:fld>
            <a:endParaRPr lang="en-GB" dirty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4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5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6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7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9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10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11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12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13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15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16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17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18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19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20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21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22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23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24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26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27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28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29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30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32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33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34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35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36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37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38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39</a:t>
            </a:fld>
            <a:endParaRPr lang="el-GR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40</a:t>
            </a:fld>
            <a:endParaRPr lang="el-GR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6B6F0-9D98-449D-BFA5-AB2E49D6ECC4}" type="slidenum">
              <a:rPr lang="el-GR" smtClean="0"/>
              <a:pPr/>
              <a:t>41</a:t>
            </a:fld>
            <a:endParaRPr lang="el-GR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l-GR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l-GR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l-GR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l-GR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l-GR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l-GR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l-GR"/>
            </a:p>
          </p:txBody>
        </p:sp>
      </p:grpSp>
      <p:sp>
        <p:nvSpPr>
          <p:cNvPr id="327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Click to edit Master title style</a:t>
            </a:r>
          </a:p>
        </p:txBody>
      </p:sp>
      <p:sp>
        <p:nvSpPr>
          <p:cNvPr id="327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l-GR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l-GR" smtClean="0"/>
              <a:t>Κεφάλαιο 1</a:t>
            </a:r>
            <a:endParaRPr lang="el-GR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EFCD612-1559-4BBC-9BCB-B026917346C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Κεφάλαιο 1</a:t>
            </a:r>
            <a:endParaRPr lang="el-G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D6514-3A74-4047-BCB6-3FB437417BF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Κεφάλαιο 1</a:t>
            </a:r>
            <a:endParaRPr lang="el-G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EE63E-E8BE-4A7C-A69B-F18CEFE6AFD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Κεφάλαιο 1</a:t>
            </a:r>
            <a:endParaRPr lang="el-G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C024B-1589-4D2E-B484-628C7BD5897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Κεφάλαιο 1</a:t>
            </a:r>
            <a:endParaRPr lang="el-GR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EBC2D-4C8E-4EB0-A3B8-FDB3E904A4E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Κεφάλαιο 1</a:t>
            </a:r>
            <a:endParaRPr lang="el-G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6E8DD-C6D7-481F-B911-B51E452AEC8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Κεφάλαιο 1</a:t>
            </a:r>
            <a:endParaRPr lang="el-G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F4856-0983-4766-9342-82147D01CED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Κεφάλαιο 1</a:t>
            </a:r>
            <a:endParaRPr lang="el-G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8FFFE-8155-4999-BEE2-7AA9D1239C5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Κεφάλαιο 1</a:t>
            </a:r>
            <a:endParaRPr lang="el-G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FAA75-E7CD-49CE-B38C-705968A580F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Κεφάλαιο 1</a:t>
            </a:r>
            <a:endParaRPr lang="el-G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DA3B-E8D8-4B5D-A526-E370BFE4769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Κεφάλαιο 1</a:t>
            </a:r>
            <a:endParaRPr lang="el-G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67EF1-D4CA-42E6-9704-1D1B15DF02D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l-GR" sz="2400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l-GR" sz="240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l-GR" sz="2400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l-GR" sz="2400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l-GR" sz="2400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l-GR" sz="2400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l-GR" sz="240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</a:p>
        </p:txBody>
      </p:sp>
      <p:sp>
        <p:nvSpPr>
          <p:cNvPr id="317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el-GR" smtClean="0"/>
              <a:t>Κεφάλαιο 1</a:t>
            </a:r>
            <a:endParaRPr lang="el-GR"/>
          </a:p>
        </p:txBody>
      </p:sp>
      <p:sp>
        <p:nvSpPr>
          <p:cNvPr id="317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17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629A880-7EC0-4C39-BA87-EB95636E557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l-GR" sz="3600" dirty="0" smtClean="0"/>
              <a:t>Κυβερνήσεις,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l-GR" sz="3600" dirty="0" smtClean="0"/>
              <a:t>Χρηματαγορές</a:t>
            </a:r>
            <a:r>
              <a:rPr lang="en-US" sz="3600" dirty="0" smtClean="0"/>
              <a:t> </a:t>
            </a:r>
            <a:r>
              <a:rPr lang="el-GR" sz="3600" dirty="0" smtClean="0"/>
              <a:t>και Μακροοικονομία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560" y="3886200"/>
            <a:ext cx="8100899" cy="1752600"/>
          </a:xfrm>
        </p:spPr>
        <p:txBody>
          <a:bodyPr/>
          <a:lstStyle/>
          <a:p>
            <a:pPr eaLnBrk="1" hangingPunct="1"/>
            <a:r>
              <a:rPr lang="el-GR" dirty="0" smtClean="0">
                <a:solidFill>
                  <a:schemeClr val="tx2"/>
                </a:solidFill>
              </a:rPr>
              <a:t>Το χάος των χρηματοοικονομικών εξελίξεων</a:t>
            </a:r>
          </a:p>
          <a:p>
            <a:pPr eaLnBrk="1" hangingPunct="1"/>
            <a:r>
              <a:rPr lang="el-GR" sz="2800" dirty="0" smtClean="0">
                <a:solidFill>
                  <a:schemeClr val="tx2"/>
                </a:solidFill>
              </a:rPr>
              <a:t>…και η τέχνη &amp; επιστήμη των αναλύσεων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B67B7D-654A-4729-B288-0CCD0D899694}" type="slidenum">
              <a:rPr lang="en-GB">
                <a:solidFill>
                  <a:schemeClr val="bg1">
                    <a:lumMod val="50000"/>
                  </a:schemeClr>
                </a:solidFill>
              </a:rPr>
              <a:pPr/>
              <a:t>2</a:t>
            </a:fld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600" dirty="0" smtClean="0"/>
              <a:t>Περιεχόμενα</a:t>
            </a:r>
            <a:endParaRPr lang="en-GB" sz="3600" dirty="0" smtClean="0"/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961312" cy="4651375"/>
          </a:xfrm>
        </p:spPr>
        <p:txBody>
          <a:bodyPr/>
          <a:lstStyle/>
          <a:p>
            <a:pPr eaLnBrk="1" hangingPunct="1"/>
            <a:r>
              <a:rPr lang="el-GR" sz="2800" dirty="0" smtClean="0"/>
              <a:t>Εισαγωγή </a:t>
            </a:r>
          </a:p>
          <a:p>
            <a:pPr eaLnBrk="1" hangingPunct="1"/>
            <a:r>
              <a:rPr lang="el-GR" sz="2800" dirty="0" smtClean="0"/>
              <a:t>Η κρίση που άλλαξε τον κόσμο</a:t>
            </a:r>
            <a:endParaRPr lang="en-GB" sz="2800" dirty="0" smtClean="0"/>
          </a:p>
          <a:p>
            <a:pPr eaLnBrk="1" hangingPunct="1"/>
            <a:r>
              <a:rPr lang="el-GR" sz="2800" dirty="0" smtClean="0"/>
              <a:t>Το χάος των χρηματοοικονομικών εξελίξεων</a:t>
            </a:r>
          </a:p>
          <a:p>
            <a:pPr eaLnBrk="1" hangingPunct="1"/>
            <a:r>
              <a:rPr lang="el-GR" sz="2800" dirty="0" smtClean="0"/>
              <a:t>Στόχοι, πλαίσιο αναλύσεων και εκπαιδευτικά εργαλεία</a:t>
            </a:r>
          </a:p>
          <a:p>
            <a:pPr eaLnBrk="1" hangingPunct="1"/>
            <a:r>
              <a:rPr lang="el-GR" sz="2800" dirty="0" smtClean="0"/>
              <a:t>Περιγραφή του βιβλίου</a:t>
            </a:r>
          </a:p>
          <a:p>
            <a:pPr eaLnBrk="1" hangingPunct="1">
              <a:buNone/>
            </a:pPr>
            <a:r>
              <a:rPr lang="el-GR" sz="2800" dirty="0" smtClean="0"/>
              <a:t>	</a:t>
            </a:r>
            <a:endParaRPr lang="en-GB" sz="2800" dirty="0" smtClean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/>
        <p:txBody>
          <a:bodyPr anchor="t" anchorCtr="0"/>
          <a:lstStyle/>
          <a:p>
            <a:r>
              <a:rPr lang="el-GR" sz="3200" dirty="0" smtClean="0">
                <a:solidFill>
                  <a:schemeClr val="tx2"/>
                </a:solidFill>
              </a:rPr>
              <a:t>1.1 Εισαγωγή </a:t>
            </a:r>
            <a:endParaRPr lang="el-GR" sz="3200" dirty="0">
              <a:solidFill>
                <a:schemeClr val="tx2"/>
              </a:solidFill>
            </a:endParaRP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9A226-5EB6-4A11-B2F0-5FD227E9FD48}" type="slidenum">
              <a:rPr lang="en-GB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</a:t>
            </a:fld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Δύο διαπιστώσεις…</a:t>
            </a:r>
            <a:br>
              <a:rPr lang="el-GR" sz="3200" dirty="0" smtClean="0"/>
            </a:br>
            <a:r>
              <a:rPr lang="el-GR" sz="3200" dirty="0" smtClean="0"/>
              <a:t>…για την ‘οικονομία της αγοράς’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4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1. Εισαγωγή 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z="2800" dirty="0" smtClean="0"/>
              <a:t>Απολαμβάνουμε μεγάλη οικονομική ελευθερία</a:t>
            </a:r>
          </a:p>
          <a:p>
            <a:pPr lvl="1" eaLnBrk="1" hangingPunct="1"/>
            <a:r>
              <a:rPr lang="el-GR" sz="2400" dirty="0" smtClean="0"/>
              <a:t>Δραστηριότητες</a:t>
            </a:r>
          </a:p>
          <a:p>
            <a:pPr lvl="1" eaLnBrk="1" hangingPunct="1"/>
            <a:r>
              <a:rPr lang="el-GR" sz="2400" dirty="0" smtClean="0"/>
              <a:t>Επενδύσεις </a:t>
            </a:r>
          </a:p>
          <a:p>
            <a:pPr eaLnBrk="1" hangingPunct="1"/>
            <a:r>
              <a:rPr lang="el-GR" sz="2800" dirty="0" smtClean="0"/>
              <a:t>Αντιμετωπίζουμε μεγάλους κινδύνους</a:t>
            </a:r>
          </a:p>
          <a:p>
            <a:pPr lvl="1" eaLnBrk="1" hangingPunct="1"/>
            <a:r>
              <a:rPr lang="el-GR" sz="2400" dirty="0" smtClean="0"/>
              <a:t>Κάποιους τους αναγνωρίζουμε πριν συμβούν…</a:t>
            </a:r>
          </a:p>
          <a:p>
            <a:pPr lvl="3" eaLnBrk="1" hangingPunct="1"/>
            <a:r>
              <a:rPr lang="el-GR" sz="1800" dirty="0" smtClean="0"/>
              <a:t>Αλλά δεν έχουμε τον τρόπο –μέσα και γνώσεις– να προστατευθούμε</a:t>
            </a:r>
          </a:p>
          <a:p>
            <a:pPr lvl="1" eaLnBrk="1" hangingPunct="1"/>
            <a:r>
              <a:rPr lang="el-GR" sz="2400" dirty="0" smtClean="0"/>
              <a:t>…άλλους εκ των υστέρων…</a:t>
            </a:r>
          </a:p>
          <a:p>
            <a:pPr lvl="3" eaLnBrk="1" hangingPunct="1"/>
            <a:r>
              <a:rPr lang="el-GR" sz="1800" dirty="0" smtClean="0"/>
              <a:t>Αργά για να προστατευθούμε</a:t>
            </a:r>
          </a:p>
          <a:p>
            <a:pPr lvl="1" eaLnBrk="1" hangingPunct="1"/>
            <a:r>
              <a:rPr lang="el-GR" sz="2400" dirty="0" smtClean="0"/>
              <a:t>…άλλους καθόλου</a:t>
            </a:r>
          </a:p>
          <a:p>
            <a:pPr lvl="3" eaLnBrk="1" hangingPunct="1"/>
            <a:r>
              <a:rPr lang="el-GR" sz="1800" dirty="0" smtClean="0"/>
              <a:t>Οι λανθασμένες αντιδράσεις μεγεθύνουν τις ζημιές.</a:t>
            </a:r>
          </a:p>
        </p:txBody>
      </p:sp>
    </p:spTree>
    <p:extLst>
      <p:ext uri="{BB962C8B-B14F-4D97-AF65-F5344CB8AC3E}">
        <p14:creationId xmlns:p14="http://schemas.microsoft.com/office/powerpoint/2010/main" val="381823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Κίνδυνοι…</a:t>
            </a: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z="2800" dirty="0" smtClean="0"/>
              <a:t>Πιθανότητα δυσμενών για εμάς εξελίξεων</a:t>
            </a:r>
          </a:p>
          <a:p>
            <a:pPr lvl="1" eaLnBrk="1" hangingPunct="1"/>
            <a:r>
              <a:rPr lang="el-GR" sz="2400" dirty="0" smtClean="0"/>
              <a:t>Εάν συμβούν</a:t>
            </a:r>
          </a:p>
          <a:p>
            <a:pPr lvl="2" eaLnBrk="1" hangingPunct="1"/>
            <a:r>
              <a:rPr lang="el-GR" dirty="0" smtClean="0"/>
              <a:t>Ζημιά</a:t>
            </a:r>
          </a:p>
          <a:p>
            <a:pPr lvl="2" eaLnBrk="1" hangingPunct="1"/>
            <a:r>
              <a:rPr lang="el-GR" dirty="0" smtClean="0"/>
              <a:t>Μικρότερη ωφέλεια/κέρδος</a:t>
            </a:r>
          </a:p>
          <a:p>
            <a:pPr eaLnBrk="1" hangingPunct="1"/>
            <a:r>
              <a:rPr lang="el-GR" sz="2800" dirty="0" smtClean="0"/>
              <a:t>Αμέτρητες μορφές</a:t>
            </a:r>
          </a:p>
          <a:p>
            <a:pPr lvl="2" eaLnBrk="1" hangingPunct="1"/>
            <a:r>
              <a:rPr lang="el-GR" sz="2000" dirty="0" smtClean="0"/>
              <a:t>Νοικοκυριά: Αύξηση της ανεργίας, μείωση των εισοδημάτων…</a:t>
            </a:r>
          </a:p>
          <a:p>
            <a:pPr lvl="2" eaLnBrk="1" hangingPunct="1"/>
            <a:r>
              <a:rPr lang="el-GR" sz="2000" dirty="0" smtClean="0"/>
              <a:t>Δανεισθέντες: Αύξηση των επιτοκίων…</a:t>
            </a:r>
          </a:p>
          <a:p>
            <a:pPr lvl="2" eaLnBrk="1" hangingPunct="1"/>
            <a:r>
              <a:rPr lang="el-GR" sz="2000" dirty="0" smtClean="0"/>
              <a:t>Έχοντες πληρωμές σε ξένο νόμισμα: υποτίμηση του εγχωρίου νομίσματος</a:t>
            </a:r>
          </a:p>
          <a:p>
            <a:pPr lvl="2" eaLnBrk="1" hangingPunct="1"/>
            <a:r>
              <a:rPr lang="el-GR" sz="2000" dirty="0" smtClean="0"/>
              <a:t>Επενδυτές: πτώση του χρηματιστηρίου…</a:t>
            </a:r>
            <a:endParaRPr lang="el-GR" sz="2400" dirty="0" smtClean="0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5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1. Εισαγωγή 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Κίνδυνοι… </a:t>
            </a:r>
            <a:r>
              <a:rPr lang="el-GR" sz="2000" dirty="0" smtClean="0"/>
              <a:t>(συνέχεια)</a:t>
            </a: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z="2800" dirty="0" smtClean="0"/>
              <a:t>Αποτέλεσμα της πολυπλοκότητας της οικονομικής ζωής</a:t>
            </a:r>
          </a:p>
          <a:p>
            <a:pPr lvl="1" eaLnBrk="1" hangingPunct="1"/>
            <a:r>
              <a:rPr lang="el-GR" sz="2400" dirty="0" smtClean="0"/>
              <a:t>Όλα τα παρατηρούμενα μεγέθη</a:t>
            </a:r>
          </a:p>
          <a:p>
            <a:pPr lvl="3" eaLnBrk="1" hangingPunct="1"/>
            <a:r>
              <a:rPr lang="el-GR" sz="1800" dirty="0" smtClean="0"/>
              <a:t>Επιτόκια, ισοτιμίες, παραγωγή, εισοδήματα, απασχόληση, τιμές ακινήτων, μετοχών, ομολόγων…</a:t>
            </a:r>
          </a:p>
          <a:p>
            <a:pPr lvl="1" eaLnBrk="1" hangingPunct="1">
              <a:buNone/>
            </a:pPr>
            <a:r>
              <a:rPr lang="el-GR" sz="2400" dirty="0" smtClean="0"/>
              <a:t>   αποτελούν τη συνισταμένη των αποφάσεων εκατομμυρίων ανεξαρτήτων οικονομικών παραγόντων, στην Ελλάδα και την αλλοδαπή</a:t>
            </a:r>
          </a:p>
          <a:p>
            <a:pPr lvl="2" eaLnBrk="1" hangingPunct="1"/>
            <a:r>
              <a:rPr lang="el-GR" sz="2000" dirty="0" smtClean="0"/>
              <a:t>Λαμβάνουν υπ’ όψιν</a:t>
            </a:r>
          </a:p>
          <a:p>
            <a:pPr lvl="3" eaLnBrk="1" hangingPunct="1"/>
            <a:r>
              <a:rPr lang="el-GR" dirty="0" smtClean="0"/>
              <a:t>τις πιθανές πράξεις των υπολοίπων παραγόντων</a:t>
            </a:r>
          </a:p>
          <a:p>
            <a:pPr lvl="3" eaLnBrk="1" hangingPunct="1"/>
            <a:r>
              <a:rPr lang="el-GR" dirty="0"/>
              <a:t>δ</a:t>
            </a:r>
            <a:r>
              <a:rPr lang="el-GR" sz="2000" dirty="0" smtClean="0"/>
              <a:t>ρουν πριν τα γεγονότα, με βάση τις προσδοκίες</a:t>
            </a:r>
          </a:p>
          <a:p>
            <a:pPr lvl="2" eaLnBrk="1" hangingPunct="1"/>
            <a:endParaRPr lang="el-GR" sz="2000" dirty="0" smtClean="0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6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1. Εισαγωγή 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96625" y="1988840"/>
            <a:ext cx="7772400" cy="4114800"/>
          </a:xfrm>
        </p:spPr>
        <p:txBody>
          <a:bodyPr/>
          <a:lstStyle/>
          <a:p>
            <a:pPr eaLnBrk="1" hangingPunct="1"/>
            <a:r>
              <a:rPr lang="el-GR" sz="2800" dirty="0" smtClean="0"/>
              <a:t>Συνέπειες </a:t>
            </a:r>
          </a:p>
          <a:p>
            <a:pPr lvl="1" eaLnBrk="1" hangingPunct="1"/>
            <a:r>
              <a:rPr lang="el-GR" sz="2400" dirty="0" smtClean="0"/>
              <a:t>Δεν υπάρχουν εύκολες λύσεις, ούτε απόλυτες απαντήσεις/«συνταγές»</a:t>
            </a:r>
          </a:p>
          <a:p>
            <a:pPr lvl="1" eaLnBrk="1" hangingPunct="1"/>
            <a:r>
              <a:rPr lang="el-GR" sz="2400" dirty="0" smtClean="0"/>
              <a:t>Όλες οι οικονομικές αποφάσεις ενέχουν κίνδυνο</a:t>
            </a:r>
          </a:p>
          <a:p>
            <a:pPr lvl="2" eaLnBrk="1" hangingPunct="1"/>
            <a:r>
              <a:rPr lang="el-GR" sz="2000" dirty="0" smtClean="0"/>
              <a:t>Πιθανότητα οι εξελίξεις να είναι εις βάρος μας</a:t>
            </a:r>
          </a:p>
          <a:p>
            <a:pPr lvl="1" eaLnBrk="1" hangingPunct="1"/>
            <a:r>
              <a:rPr lang="el-GR" sz="2400" dirty="0" smtClean="0"/>
              <a:t>Κανείς δεν έχει την πολυτέλεια να εφησυχάζει</a:t>
            </a:r>
          </a:p>
          <a:p>
            <a:pPr lvl="2" eaLnBrk="1" hangingPunct="1"/>
            <a:r>
              <a:rPr lang="el-GR" sz="2000" dirty="0" smtClean="0"/>
              <a:t>Δεν υπάρχουν απομονωμένες ‘οικονομικές νησίδες’. 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7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1. Εισαγωγή 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55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pPr eaLnBrk="1" hangingPunct="1"/>
            <a:r>
              <a:rPr lang="el-GR" sz="3200" dirty="0" smtClean="0"/>
              <a:t>Κίνδυνοι… </a:t>
            </a:r>
            <a:r>
              <a:rPr lang="el-GR" sz="2000" dirty="0" smtClean="0"/>
              <a:t>(συνέχεια)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8035153" cy="1500187"/>
          </a:xfrm>
        </p:spPr>
        <p:txBody>
          <a:bodyPr anchor="t" anchorCtr="0"/>
          <a:lstStyle/>
          <a:p>
            <a:r>
              <a:rPr lang="el-GR" sz="3200" dirty="0" smtClean="0">
                <a:solidFill>
                  <a:schemeClr val="tx2"/>
                </a:solidFill>
              </a:rPr>
              <a:t>1.2 Η κρίση που άλλαξε τον κόσμο (μας)</a:t>
            </a:r>
            <a:endParaRPr lang="el-GR" sz="2800" dirty="0">
              <a:solidFill>
                <a:schemeClr val="tx2"/>
              </a:solidFill>
            </a:endParaRP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9A226-5EB6-4A11-B2F0-5FD227E9FD48}" type="slidenum">
              <a:rPr lang="en-GB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8</a:t>
            </a:fld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20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Η κρίση του 2007-08 με μια ματιά</a:t>
            </a: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z="2800" dirty="0" smtClean="0"/>
              <a:t>Μικρές διαταραχές, δυσανάλογα μεγάλες επιπτώσεις…</a:t>
            </a:r>
          </a:p>
          <a:p>
            <a:pPr eaLnBrk="1" hangingPunct="1">
              <a:buNone/>
            </a:pPr>
            <a:r>
              <a:rPr lang="el-GR" sz="2800" dirty="0" smtClean="0"/>
              <a:t>	…λόγω των συσσωρευμένων ανισορροπιών</a:t>
            </a:r>
          </a:p>
          <a:p>
            <a:pPr lvl="2" eaLnBrk="1" hangingPunct="1"/>
            <a:r>
              <a:rPr lang="el-GR" sz="2000" dirty="0" smtClean="0"/>
              <a:t>Η σταγόνα που ξεχειλίζει το ποτήρι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9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334467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1.2 Η κρίση που άλλαξε τον κόσμο 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Η κρίση του 2007-08 με μια ματιά </a:t>
            </a:r>
            <a:r>
              <a:rPr lang="el-GR" sz="1600" dirty="0" smtClean="0"/>
              <a:t>(συνέχεια)</a:t>
            </a: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z="2800" dirty="0" smtClean="0"/>
              <a:t>Βαθύτατη ύφεση…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10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664" y="2618903"/>
            <a:ext cx="7229856" cy="3438144"/>
          </a:xfrm>
          <a:prstGeom prst="rect">
            <a:avLst/>
          </a:prstGeom>
          <a:solidFill>
            <a:srgbClr val="FFFFCC"/>
          </a:solidFill>
          <a:ln>
            <a:noFill/>
          </a:ln>
        </p:spPr>
      </p:pic>
      <p:sp>
        <p:nvSpPr>
          <p:cNvPr id="9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334467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1.2 Η κρίση που άλλαξε τον κόσμο 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58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Η κρίση του 2007-08 με μια ματιά </a:t>
            </a:r>
            <a:r>
              <a:rPr lang="el-GR" sz="1600" dirty="0" smtClean="0"/>
              <a:t>(συνέχεια)</a:t>
            </a: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961312" cy="4114800"/>
          </a:xfrm>
        </p:spPr>
        <p:txBody>
          <a:bodyPr/>
          <a:lstStyle/>
          <a:p>
            <a:pPr eaLnBrk="1" hangingPunct="1"/>
            <a:r>
              <a:rPr lang="el-GR" sz="2800" dirty="0" smtClean="0"/>
              <a:t>…παρά τις δραματικές προσπάθειες των Αρχών</a:t>
            </a:r>
          </a:p>
          <a:p>
            <a:pPr lvl="1" eaLnBrk="1" hangingPunct="1"/>
            <a:r>
              <a:rPr lang="el-GR" sz="2400" dirty="0" smtClean="0"/>
              <a:t>Στήριξη των τραπεζών</a:t>
            </a:r>
          </a:p>
          <a:p>
            <a:pPr lvl="1" eaLnBrk="1" hangingPunct="1"/>
            <a:r>
              <a:rPr lang="el-GR" sz="2400" dirty="0" smtClean="0"/>
              <a:t>Αύξηση των δημοσίων δαπανών</a:t>
            </a:r>
          </a:p>
          <a:p>
            <a:pPr lvl="1" eaLnBrk="1" hangingPunct="1"/>
            <a:endParaRPr lang="el-GR" sz="2400" dirty="0"/>
          </a:p>
          <a:p>
            <a:pPr lvl="1" eaLnBrk="1" hangingPunct="1"/>
            <a:endParaRPr lang="el-GR" sz="2400" dirty="0" smtClean="0"/>
          </a:p>
          <a:p>
            <a:pPr lvl="1" eaLnBrk="1" hangingPunct="1"/>
            <a:endParaRPr lang="el-GR" sz="2400" dirty="0"/>
          </a:p>
          <a:p>
            <a:pPr lvl="1" eaLnBrk="1" hangingPunct="1"/>
            <a:endParaRPr lang="el-GR" sz="2400" dirty="0" smtClean="0"/>
          </a:p>
          <a:p>
            <a:pPr lvl="1" eaLnBrk="1" hangingPunct="1"/>
            <a:endParaRPr lang="el-GR" sz="2400" dirty="0"/>
          </a:p>
          <a:p>
            <a:pPr lvl="1" eaLnBrk="1" hangingPunct="1"/>
            <a:endParaRPr lang="el-GR" sz="2400" dirty="0" smtClean="0"/>
          </a:p>
          <a:p>
            <a:pPr lvl="1" eaLnBrk="1" hangingPunct="1"/>
            <a:r>
              <a:rPr lang="el-GR" sz="2400" dirty="0" smtClean="0"/>
              <a:t>Αντισυμβατικά μέτρα νομισματικής πολιτικής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11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486" y="3475395"/>
            <a:ext cx="6110478" cy="2623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334467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1.2 Η κρίση που άλλαξε τον κόσμο 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8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Η κρίση του 2007-08 με μια ματιά </a:t>
            </a:r>
            <a:r>
              <a:rPr lang="el-GR" sz="1600" dirty="0" smtClean="0"/>
              <a:t>(συνέχεια)</a:t>
            </a: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z="2800" dirty="0" smtClean="0"/>
              <a:t>Μεγάλο οικονομικό και κοινωνικό κόστος</a:t>
            </a:r>
          </a:p>
          <a:p>
            <a:pPr lvl="1" eaLnBrk="1" hangingPunct="1"/>
            <a:r>
              <a:rPr lang="el-GR" sz="2400" dirty="0" smtClean="0"/>
              <a:t>Βραχυχρόνιο &amp; μακροχρόνιο</a:t>
            </a:r>
          </a:p>
          <a:p>
            <a:pPr lvl="1" eaLnBrk="1" hangingPunct="1"/>
            <a:r>
              <a:rPr lang="el-GR" sz="2400" dirty="0" smtClean="0"/>
              <a:t>Ένταση των κοινωνικών ανισοτήτων</a:t>
            </a:r>
          </a:p>
          <a:p>
            <a:pPr lvl="1" eaLnBrk="1" hangingPunct="1"/>
            <a:r>
              <a:rPr lang="el-GR" sz="2400" dirty="0" smtClean="0"/>
              <a:t>Αχαρτογράφητες γεωπολιτικές συνέπειες</a:t>
            </a:r>
          </a:p>
          <a:p>
            <a:pPr eaLnBrk="1" hangingPunct="1"/>
            <a:r>
              <a:rPr lang="el-GR" sz="2800" dirty="0" smtClean="0"/>
              <a:t>Πολλές «βεβαιότητες» κατέρρευσαν</a:t>
            </a:r>
          </a:p>
          <a:p>
            <a:pPr lvl="1" eaLnBrk="1" hangingPunct="1"/>
            <a:r>
              <a:rPr lang="el-GR" sz="2400" dirty="0" smtClean="0"/>
              <a:t>…για τον ρόλο του χρηματοοικονομικού συστήματος</a:t>
            </a:r>
          </a:p>
          <a:p>
            <a:pPr lvl="1" eaLnBrk="1" hangingPunct="1"/>
            <a:r>
              <a:rPr lang="el-GR" sz="2400" dirty="0" smtClean="0"/>
              <a:t>…για τους στόχους των κεντρικών τραπεζών</a:t>
            </a:r>
          </a:p>
          <a:p>
            <a:pPr lvl="1" eaLnBrk="1" hangingPunct="1"/>
            <a:r>
              <a:rPr lang="el-GR" sz="2400" dirty="0" smtClean="0"/>
              <a:t>…για την άσκηση της οικονομικής πολιτικής</a:t>
            </a:r>
          </a:p>
          <a:p>
            <a:pPr lvl="2" eaLnBrk="1" hangingPunct="1"/>
            <a:r>
              <a:rPr lang="el-GR" sz="2000" dirty="0" smtClean="0"/>
              <a:t>Η δημοσιονομική πολιτική επανήλθε στο προσκήνιο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12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334467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1.2 Η κρίση που άλλαξε τον κόσμο 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19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Η κρίση του 2007-08 με μια ματιά </a:t>
            </a:r>
            <a:r>
              <a:rPr lang="el-GR" sz="1600" dirty="0" smtClean="0"/>
              <a:t>(συνέχεια)</a:t>
            </a: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z="2800" dirty="0" smtClean="0"/>
              <a:t>Χρήσιμα διδάγματα αντλήθηκαν</a:t>
            </a:r>
          </a:p>
          <a:p>
            <a:pPr lvl="1" eaLnBrk="1" hangingPunct="1"/>
            <a:r>
              <a:rPr lang="el-GR" sz="2400" dirty="0" smtClean="0"/>
              <a:t>Σύνθετες αλληλεπιδράσεις των Αρχών, της μακροοικονομίας και του χρηματοοικονομικού συστήματος </a:t>
            </a:r>
          </a:p>
          <a:p>
            <a:pPr lvl="1" eaLnBrk="1" hangingPunct="1"/>
            <a:r>
              <a:rPr lang="el-GR" sz="2400" dirty="0" smtClean="0"/>
              <a:t>Μεγάλοι κίνδυνοι</a:t>
            </a:r>
          </a:p>
          <a:p>
            <a:pPr lvl="1" eaLnBrk="1" hangingPunct="1"/>
            <a:r>
              <a:rPr lang="el-GR" sz="2400" dirty="0" smtClean="0"/>
              <a:t>«πληρώνουν και οι αθώοι»</a:t>
            </a:r>
          </a:p>
          <a:p>
            <a:pPr lvl="1" eaLnBrk="1" hangingPunct="1"/>
            <a:r>
              <a:rPr lang="el-GR" sz="2400" dirty="0" smtClean="0"/>
              <a:t>Καλύτερη θεραπεία η πρόληψη</a:t>
            </a:r>
          </a:p>
          <a:p>
            <a:pPr eaLnBrk="1" hangingPunct="1"/>
            <a:r>
              <a:rPr lang="el-GR" sz="2800" dirty="0" smtClean="0"/>
              <a:t>Το «θεσμικό εκκρεμές» άλλαξε (πάλι) φορά</a:t>
            </a:r>
          </a:p>
          <a:p>
            <a:pPr lvl="1" eaLnBrk="1" hangingPunct="1"/>
            <a:r>
              <a:rPr lang="el-GR" sz="2400" dirty="0" smtClean="0"/>
              <a:t>…προς μεγαλύτερο παρεμβατισμό.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13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334467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1.2 Η κρίση που άλλαξε τον κόσμο 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20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8035153" cy="1500187"/>
          </a:xfrm>
        </p:spPr>
        <p:txBody>
          <a:bodyPr anchor="t" anchorCtr="0"/>
          <a:lstStyle/>
          <a:p>
            <a:r>
              <a:rPr lang="el-GR" sz="3200" dirty="0" smtClean="0">
                <a:solidFill>
                  <a:schemeClr val="tx2"/>
                </a:solidFill>
              </a:rPr>
              <a:t>1.3 Το χάος των χρηματοοικονομικών		εξελίξεων</a:t>
            </a:r>
            <a:endParaRPr lang="en-US" sz="3200" dirty="0" smtClean="0">
              <a:solidFill>
                <a:schemeClr val="tx2"/>
              </a:solidFill>
            </a:endParaRPr>
          </a:p>
          <a:p>
            <a:r>
              <a:rPr lang="en-US" sz="2800" dirty="0" smtClean="0">
                <a:solidFill>
                  <a:schemeClr val="tx2"/>
                </a:solidFill>
              </a:rPr>
              <a:t>	</a:t>
            </a:r>
            <a:r>
              <a:rPr lang="el-GR" sz="2800" dirty="0" smtClean="0">
                <a:solidFill>
                  <a:schemeClr val="tx2"/>
                </a:solidFill>
              </a:rPr>
              <a:t>Μεγάλος αριθμός μεταβλητών</a:t>
            </a:r>
          </a:p>
          <a:p>
            <a:r>
              <a:rPr lang="el-GR" sz="2800" dirty="0" smtClean="0">
                <a:solidFill>
                  <a:schemeClr val="tx2"/>
                </a:solidFill>
              </a:rPr>
              <a:t>	Σύνθετες αλληλεπιδράσεις</a:t>
            </a:r>
          </a:p>
          <a:p>
            <a:r>
              <a:rPr lang="el-GR" sz="2800" dirty="0" smtClean="0">
                <a:solidFill>
                  <a:schemeClr val="tx2"/>
                </a:solidFill>
              </a:rPr>
              <a:t>	Συνεχείς αλλαγές στην οικονομία και τις		   χρηματαγορές</a:t>
            </a:r>
          </a:p>
          <a:p>
            <a:r>
              <a:rPr lang="el-GR" sz="2800" dirty="0" smtClean="0">
                <a:solidFill>
                  <a:schemeClr val="tx2"/>
                </a:solidFill>
              </a:rPr>
              <a:t>	Έλλειψη καλών προβλέψεων</a:t>
            </a:r>
            <a:endParaRPr lang="el-GR" sz="2800" dirty="0">
              <a:solidFill>
                <a:schemeClr val="tx2"/>
              </a:solidFill>
            </a:endParaRP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9A226-5EB6-4A11-B2F0-5FD227E9FD48}" type="slidenum">
              <a:rPr lang="en-GB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14</a:t>
            </a:fld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Με μια ματιά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15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68000" y="6243638"/>
            <a:ext cx="3852000" cy="457200"/>
          </a:xfrm>
        </p:spPr>
        <p:txBody>
          <a:bodyPr/>
          <a:lstStyle/>
          <a:p>
            <a:pPr>
              <a:defRPr/>
            </a:pPr>
            <a:r>
              <a:rPr lang="el-GR" dirty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. Το χάος των χρηματοοικονομικών εξελίξεων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2"/>
            <a:ext cx="7961312" cy="4840287"/>
          </a:xfrm>
          <a:solidFill>
            <a:srgbClr val="FFFFFF"/>
          </a:solidFill>
        </p:spPr>
        <p:txBody>
          <a:bodyPr/>
          <a:lstStyle/>
          <a:p>
            <a:pPr eaLnBrk="1" hangingPunct="1"/>
            <a:r>
              <a:rPr lang="el-GR" sz="2800" dirty="0" smtClean="0"/>
              <a:t>Μεγάλος αριθμός μεταβλητών</a:t>
            </a:r>
          </a:p>
          <a:p>
            <a:pPr lvl="1" eaLnBrk="1" hangingPunct="1"/>
            <a:r>
              <a:rPr lang="el-GR" sz="2400" dirty="0" smtClean="0"/>
              <a:t>Κανείς δεν μπορεί να τις παρακολουθεί όλες</a:t>
            </a:r>
          </a:p>
          <a:p>
            <a:pPr eaLnBrk="1" hangingPunct="1"/>
            <a:r>
              <a:rPr lang="el-GR" sz="2800" dirty="0" smtClean="0"/>
              <a:t>Σύνθετες αλληλεπιδράσεις</a:t>
            </a:r>
          </a:p>
          <a:p>
            <a:pPr lvl="1" eaLnBrk="1" hangingPunct="1"/>
            <a:r>
              <a:rPr lang="el-GR" sz="2400" dirty="0" smtClean="0"/>
              <a:t>Δεν υπάρχουν εύκολες απαντήσεις</a:t>
            </a:r>
          </a:p>
          <a:p>
            <a:pPr eaLnBrk="1" hangingPunct="1"/>
            <a:r>
              <a:rPr lang="el-GR" sz="2800" dirty="0" smtClean="0"/>
              <a:t>Συνεχείς αλλαγές  </a:t>
            </a:r>
          </a:p>
          <a:p>
            <a:pPr lvl="1" eaLnBrk="1" hangingPunct="1"/>
            <a:r>
              <a:rPr lang="el-GR" sz="2400" dirty="0" smtClean="0"/>
              <a:t>Το παρελθόν δεν αποτελεί πάντοτε αξιόπιστο οδηγό για το μέλλον</a:t>
            </a:r>
          </a:p>
          <a:p>
            <a:pPr eaLnBrk="1" hangingPunct="1"/>
            <a:r>
              <a:rPr lang="el-GR" sz="2800" dirty="0" smtClean="0"/>
              <a:t>Έλλειψη καλών προβλέψεων</a:t>
            </a:r>
          </a:p>
          <a:p>
            <a:pPr lvl="1" eaLnBrk="1" hangingPunct="1"/>
            <a:r>
              <a:rPr lang="el-GR" sz="2400" dirty="0" smtClean="0"/>
              <a:t>Οι οικονομικοί παράγοντες πρέπει να δρουν πριν τα γεγονότα</a:t>
            </a:r>
          </a:p>
          <a:p>
            <a:pPr lvl="2" eaLnBrk="1" hangingPunct="1"/>
            <a:r>
              <a:rPr lang="el-GR" sz="2000" dirty="0" smtClean="0"/>
              <a:t>Για αξιοποίηση των ευκαιριών και μείωση των κινδύνων</a:t>
            </a:r>
          </a:p>
          <a:p>
            <a:pPr lvl="1" eaLnBrk="1" hangingPunct="1"/>
            <a:endParaRPr lang="el-GR" sz="24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Με μια ματιά </a:t>
            </a:r>
            <a:r>
              <a:rPr lang="el-GR" sz="1600" dirty="0" smtClean="0"/>
              <a:t>(συνέχεια)</a:t>
            </a: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z="2800" dirty="0" smtClean="0"/>
              <a:t>Χρηματοοικονομικές αναλύσεις</a:t>
            </a:r>
          </a:p>
          <a:p>
            <a:pPr lvl="1" eaLnBrk="1" hangingPunct="1"/>
            <a:r>
              <a:rPr lang="el-GR" sz="2400" dirty="0" smtClean="0"/>
              <a:t>Επιστήμη</a:t>
            </a:r>
            <a:r>
              <a:rPr lang="el-GR" sz="2400" dirty="0"/>
              <a:t>: προσδιορισμός των κύριων μεταβλητών</a:t>
            </a:r>
          </a:p>
          <a:p>
            <a:pPr lvl="3" eaLnBrk="1" hangingPunct="1"/>
            <a:r>
              <a:rPr lang="el-GR" sz="1800" dirty="0"/>
              <a:t>Διδάσκεται</a:t>
            </a:r>
            <a:r>
              <a:rPr lang="en-US" sz="1800" dirty="0"/>
              <a:t> </a:t>
            </a:r>
            <a:endParaRPr lang="el-GR" sz="1800" dirty="0"/>
          </a:p>
          <a:p>
            <a:pPr lvl="1" eaLnBrk="1" hangingPunct="1"/>
            <a:r>
              <a:rPr lang="el-GR" sz="2400" dirty="0"/>
              <a:t>Τέχνη: καλύτερη ερμηνεία τους</a:t>
            </a:r>
          </a:p>
          <a:p>
            <a:pPr lvl="3" eaLnBrk="1" hangingPunct="1"/>
            <a:r>
              <a:rPr lang="el-GR" sz="1800" dirty="0"/>
              <a:t>Μαθαίνεται</a:t>
            </a:r>
            <a:r>
              <a:rPr lang="en-US" sz="1800" dirty="0"/>
              <a:t> </a:t>
            </a:r>
            <a:r>
              <a:rPr lang="el-GR" sz="1800" dirty="0"/>
              <a:t>στην πράξη</a:t>
            </a:r>
          </a:p>
          <a:p>
            <a:pPr lvl="1" eaLnBrk="1" hangingPunct="1"/>
            <a:r>
              <a:rPr lang="el-GR" sz="2400" dirty="0"/>
              <a:t>Τέχνη &amp; επιστήμη</a:t>
            </a:r>
            <a:r>
              <a:rPr lang="en-GB" sz="2400" dirty="0"/>
              <a:t>: </a:t>
            </a:r>
            <a:endParaRPr lang="el-GR" sz="2400" dirty="0"/>
          </a:p>
          <a:p>
            <a:pPr lvl="2" eaLnBrk="1" hangingPunct="1"/>
            <a:r>
              <a:rPr lang="el-GR" dirty="0"/>
              <a:t>καλύτερη εκτίμηση των χρηματοοικονομικών συνθηκών</a:t>
            </a:r>
          </a:p>
          <a:p>
            <a:pPr lvl="2" eaLnBrk="1" hangingPunct="1"/>
            <a:r>
              <a:rPr lang="el-GR" dirty="0" smtClean="0"/>
              <a:t>καλύτερες προβλέψεις</a:t>
            </a:r>
            <a:endParaRPr lang="el-GR" dirty="0"/>
          </a:p>
          <a:p>
            <a:pPr lvl="2" eaLnBrk="1" hangingPunct="1"/>
            <a:r>
              <a:rPr lang="el-GR" dirty="0" smtClean="0"/>
              <a:t>καλύτερες αποφάσεις.</a:t>
            </a:r>
            <a:endParaRPr lang="el-GR" dirty="0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16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68000" y="6243638"/>
            <a:ext cx="3852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Το χάος των χρηματοοικονομικών εξελίξεων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46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Μεγάλος αριθμός μεταβλητών</a:t>
            </a: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l-GR" sz="1800" dirty="0" smtClean="0"/>
          </a:p>
          <a:p>
            <a:pPr lvl="1" eaLnBrk="1" hangingPunct="1">
              <a:lnSpc>
                <a:spcPct val="90000"/>
              </a:lnSpc>
            </a:pPr>
            <a:endParaRPr lang="el-GR" sz="2400" dirty="0" smtClean="0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17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68000" y="6243638"/>
            <a:ext cx="3852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Το χάος των χρηματοοικονομικών εξελίξεων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000" y="1908000"/>
            <a:ext cx="7059168" cy="452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Σύνθετες αλληλεπιδράσεις 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18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68000" y="6243638"/>
            <a:ext cx="3852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Το χάος των χρηματοοικονομικών εξελίξεων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2"/>
            <a:ext cx="7772400" cy="4840288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l-GR" sz="2800" dirty="0" smtClean="0"/>
              <a:t>Δυσανάλογες επιπτώσεις</a:t>
            </a:r>
          </a:p>
          <a:p>
            <a:pPr eaLnBrk="1" hangingPunct="1"/>
            <a:r>
              <a:rPr lang="el-GR" sz="2800" dirty="0" smtClean="0"/>
              <a:t>Αλλαγή των «κανόνων του παιχνιδιού»</a:t>
            </a:r>
          </a:p>
          <a:p>
            <a:pPr eaLnBrk="1" hangingPunct="1"/>
            <a:r>
              <a:rPr lang="el-GR" sz="2800" dirty="0" smtClean="0"/>
              <a:t>Αλλαγή της «οικονομικής ορθοδοξίας»</a:t>
            </a:r>
          </a:p>
          <a:p>
            <a:pPr eaLnBrk="1" hangingPunct="1"/>
            <a:r>
              <a:rPr lang="el-GR" sz="2800" dirty="0" smtClean="0"/>
              <a:t>Αντικρουόμενα μηνύματα</a:t>
            </a:r>
          </a:p>
          <a:p>
            <a:pPr eaLnBrk="1" hangingPunct="1"/>
            <a:r>
              <a:rPr lang="el-GR" sz="2800" dirty="0" smtClean="0"/>
              <a:t>(Φαινομενικά) Αντίθετα του αναμενομένου αποτελέσματα</a:t>
            </a:r>
          </a:p>
          <a:p>
            <a:pPr lvl="1" eaLnBrk="1" hangingPunct="1"/>
            <a:r>
              <a:rPr lang="el-GR" sz="2400" dirty="0"/>
              <a:t>Χαρακτηριστικό παράδειγμα: επιτόκια &amp; ισοτιμίες </a:t>
            </a:r>
            <a:endParaRPr lang="el-GR" sz="2400" dirty="0" smtClean="0"/>
          </a:p>
          <a:p>
            <a:pPr eaLnBrk="1" hangingPunct="1"/>
            <a:r>
              <a:rPr lang="el-GR" sz="2800" dirty="0" smtClean="0"/>
              <a:t>Τα συμπτώματα της επιτυχίας (συχνά) αποτελούν αιτία ή προάγγελο δεινών</a:t>
            </a:r>
          </a:p>
          <a:p>
            <a:pPr lvl="1" eaLnBrk="1" hangingPunct="1"/>
            <a:r>
              <a:rPr lang="el-GR" sz="2400" dirty="0"/>
              <a:t>Χαρακτηριστικό παράδειγμα: </a:t>
            </a:r>
            <a:r>
              <a:rPr lang="el-GR" sz="2400" dirty="0" smtClean="0"/>
              <a:t>ελλείμματα του ΙΤΣ</a:t>
            </a:r>
            <a:endParaRPr lang="el-GR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Σύνθετες </a:t>
            </a:r>
            <a:r>
              <a:rPr lang="el-GR" sz="3200" dirty="0"/>
              <a:t>αλληλεπιδράσεις </a:t>
            </a:r>
            <a:r>
              <a:rPr lang="el-GR" sz="1600" dirty="0"/>
              <a:t>(συνέχεια)</a:t>
            </a:r>
            <a:endParaRPr lang="el-GR" sz="1600" dirty="0" smtClean="0"/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4246602"/>
          </a:xfrm>
        </p:spPr>
        <p:txBody>
          <a:bodyPr/>
          <a:lstStyle/>
          <a:p>
            <a:pPr eaLnBrk="1" hangingPunct="1"/>
            <a:r>
              <a:rPr lang="el-GR" sz="2800" dirty="0" smtClean="0"/>
              <a:t>Ουδέν καλόν αμιγές κακού»</a:t>
            </a:r>
          </a:p>
          <a:p>
            <a:pPr lvl="1" eaLnBrk="1" hangingPunct="1"/>
            <a:r>
              <a:rPr lang="el-GR" sz="2400" dirty="0"/>
              <a:t>Χαρακτηριστικό παράδειγμα: </a:t>
            </a:r>
            <a:r>
              <a:rPr lang="el-GR" sz="2400" dirty="0" smtClean="0"/>
              <a:t>Η συμμετοχή της Ελλάδος στην ΟΝΕ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/>
            <a:r>
              <a:rPr lang="el-GR" sz="2800" dirty="0" smtClean="0"/>
              <a:t>Παρενέργειες των «οικονομικών φαρμάκων»</a:t>
            </a:r>
          </a:p>
          <a:p>
            <a:pPr eaLnBrk="1" hangingPunct="1"/>
            <a:r>
              <a:rPr lang="el-GR" sz="2800" dirty="0" smtClean="0"/>
              <a:t>Ευμετάβλητες προσδοκίες</a:t>
            </a:r>
          </a:p>
          <a:p>
            <a:pPr eaLnBrk="1" hangingPunct="1"/>
            <a:r>
              <a:rPr lang="el-GR" sz="2800" dirty="0" smtClean="0"/>
              <a:t>Απότομες μεταβολές των χρηματοοικονομικών συνθηκών</a:t>
            </a:r>
          </a:p>
          <a:p>
            <a:pPr eaLnBrk="1" hangingPunct="1"/>
            <a:r>
              <a:rPr lang="el-GR" sz="2800" dirty="0" smtClean="0"/>
              <a:t>Συχνές εξάρσεις υπεραισιοδοξίας που καταλήγουν σε κρίσεις</a:t>
            </a:r>
          </a:p>
          <a:p>
            <a:pPr lvl="1" eaLnBrk="1" hangingPunct="1"/>
            <a:endParaRPr lang="el-GR" sz="2400" dirty="0" smtClean="0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19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68000" y="6243638"/>
            <a:ext cx="3852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Το χάος των χρηματοοικονομικών εξελίξεων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67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z="2800" dirty="0" smtClean="0"/>
              <a:t>Πολλές κρίσεις</a:t>
            </a:r>
          </a:p>
          <a:p>
            <a:pPr lvl="1" eaLnBrk="1" hangingPunct="1"/>
            <a:endParaRPr lang="el-GR" sz="2400" dirty="0" smtClean="0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20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68000" y="6243638"/>
            <a:ext cx="3852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Το χάος των χρηματοοικονομικών εξελίξεων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287" y="2523834"/>
            <a:ext cx="6788506" cy="464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5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pPr eaLnBrk="1" hangingPunct="1"/>
            <a:r>
              <a:rPr lang="el-GR" sz="3200" dirty="0" smtClean="0"/>
              <a:t>Σύνθετες </a:t>
            </a:r>
            <a:r>
              <a:rPr lang="el-GR" sz="3200" dirty="0"/>
              <a:t>αλληλεπιδράσεις </a:t>
            </a:r>
            <a:r>
              <a:rPr lang="el-GR" sz="1600" dirty="0"/>
              <a:t>(συνέχεια)</a:t>
            </a:r>
            <a:endParaRPr lang="el-GR" sz="1600" dirty="0" smtClean="0"/>
          </a:p>
        </p:txBody>
      </p:sp>
    </p:spTree>
    <p:extLst>
      <p:ext uri="{BB962C8B-B14F-4D97-AF65-F5344CB8AC3E}">
        <p14:creationId xmlns:p14="http://schemas.microsoft.com/office/powerpoint/2010/main" val="65763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82687" y="2017713"/>
            <a:ext cx="8114837" cy="4114800"/>
          </a:xfrm>
        </p:spPr>
        <p:txBody>
          <a:bodyPr/>
          <a:lstStyle/>
          <a:p>
            <a:pPr eaLnBrk="1" hangingPunct="1">
              <a:lnSpc>
                <a:spcPct val="98000"/>
              </a:lnSpc>
            </a:pPr>
            <a:r>
              <a:rPr lang="el-GR" sz="2800" dirty="0" smtClean="0"/>
              <a:t>Η διαφορετική οπτική γωνία έγκυρων αναλυτών</a:t>
            </a:r>
          </a:p>
          <a:p>
            <a:pPr lvl="2" eaLnBrk="1" hangingPunct="1">
              <a:lnSpc>
                <a:spcPct val="98000"/>
              </a:lnSpc>
            </a:pPr>
            <a:r>
              <a:rPr lang="el-GR" sz="2000" dirty="0" smtClean="0"/>
              <a:t>Ποιον να πιστέψει κανείς</a:t>
            </a:r>
          </a:p>
          <a:p>
            <a:pPr eaLnBrk="1" hangingPunct="1">
              <a:lnSpc>
                <a:spcPct val="98000"/>
              </a:lnSpc>
            </a:pPr>
            <a:r>
              <a:rPr lang="el-GR" sz="2800" dirty="0" smtClean="0"/>
              <a:t>Οι υπερβολές του χρηματοοικονομικού τύπου</a:t>
            </a:r>
          </a:p>
          <a:p>
            <a:pPr lvl="2" eaLnBrk="1" hangingPunct="1">
              <a:lnSpc>
                <a:spcPct val="98000"/>
              </a:lnSpc>
            </a:pPr>
            <a:r>
              <a:rPr lang="el-GR" sz="2000" dirty="0" smtClean="0"/>
              <a:t>Τι να πιστέψει κανείς</a:t>
            </a:r>
          </a:p>
          <a:p>
            <a:pPr eaLnBrk="1" hangingPunct="1">
              <a:lnSpc>
                <a:spcPct val="98000"/>
              </a:lnSpc>
            </a:pPr>
            <a:r>
              <a:rPr lang="el-GR" sz="2800" dirty="0" smtClean="0"/>
              <a:t>Ο ισχυρός ρόλος των αγορών</a:t>
            </a:r>
          </a:p>
          <a:p>
            <a:pPr lvl="1" eaLnBrk="1" hangingPunct="1"/>
            <a:r>
              <a:rPr lang="el-GR" sz="2400" dirty="0" smtClean="0"/>
              <a:t>Επιρρεπείς </a:t>
            </a:r>
            <a:r>
              <a:rPr lang="el-GR" sz="2400" dirty="0"/>
              <a:t>σε κρίσεις</a:t>
            </a:r>
          </a:p>
          <a:p>
            <a:pPr lvl="1" eaLnBrk="1" hangingPunct="1"/>
            <a:r>
              <a:rPr lang="el-GR" sz="2400" dirty="0"/>
              <a:t>Επιβάλλουν πειθαρχία σε όλους </a:t>
            </a:r>
          </a:p>
          <a:p>
            <a:pPr lvl="1" eaLnBrk="1" hangingPunct="1"/>
            <a:r>
              <a:rPr lang="el-GR" sz="2400" dirty="0" smtClean="0"/>
              <a:t>Δεν </a:t>
            </a:r>
            <a:r>
              <a:rPr lang="el-GR" sz="2400" dirty="0"/>
              <a:t>ελέγχονται </a:t>
            </a:r>
          </a:p>
          <a:p>
            <a:pPr lvl="1" eaLnBrk="1" hangingPunct="1"/>
            <a:r>
              <a:rPr lang="el-GR" sz="2400" dirty="0"/>
              <a:t>Ισχυροποιήθηκαν με την απελευθέρωση του χρηματοοικονομικού συστήματος</a:t>
            </a:r>
            <a:endParaRPr lang="en-US" sz="2400" dirty="0"/>
          </a:p>
          <a:p>
            <a:pPr lvl="1" eaLnBrk="1" hangingPunct="1">
              <a:lnSpc>
                <a:spcPct val="98000"/>
              </a:lnSpc>
            </a:pPr>
            <a:endParaRPr lang="el-GR" sz="2400" dirty="0" smtClean="0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21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68000" y="6243638"/>
            <a:ext cx="3852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Το χάος των χρηματοοικονομικών εξελίξεων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55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pPr eaLnBrk="1" hangingPunct="1"/>
            <a:r>
              <a:rPr lang="el-GR" sz="3200" dirty="0" smtClean="0"/>
              <a:t>Σύνθετες </a:t>
            </a:r>
            <a:r>
              <a:rPr lang="el-GR" sz="3200" dirty="0"/>
              <a:t>αλληλεπιδράσεις </a:t>
            </a:r>
            <a:r>
              <a:rPr lang="el-GR" sz="1600" dirty="0"/>
              <a:t>(συνέχεια)</a:t>
            </a:r>
            <a:endParaRPr lang="el-GR" sz="1600" dirty="0" smtClean="0"/>
          </a:p>
        </p:txBody>
      </p:sp>
      <p:sp>
        <p:nvSpPr>
          <p:cNvPr id="3" name="Rounded Rectangle 2"/>
          <p:cNvSpPr/>
          <p:nvPr/>
        </p:nvSpPr>
        <p:spPr>
          <a:xfrm>
            <a:off x="6282190" y="3429000"/>
            <a:ext cx="2771800" cy="328536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lvl="2" algn="ctr"/>
            <a:r>
              <a:rPr lang="el-GR" sz="1900" dirty="0"/>
              <a:t>«</a:t>
            </a:r>
            <a:r>
              <a:rPr lang="el-GR" sz="1900" dirty="0">
                <a:latin typeface="Arial" pitchFamily="34" charset="0"/>
                <a:cs typeface="Arial" pitchFamily="34" charset="0"/>
              </a:rPr>
              <a:t>Κάποτε πίστευα ότι, εάν υπάρχει μετεμψύχωση, θα ήθελα να επιστρέψω ως πρόεδρος ή πάπας. Τώρα όμως επιθυμώ να επιστρέψω ως αγορά ομολόγων: μπορείς να τρομοκρατείς τους πάντες</a:t>
            </a:r>
            <a:r>
              <a:rPr lang="el-GR" sz="1900" dirty="0"/>
              <a:t>.»  </a:t>
            </a:r>
            <a:r>
              <a:rPr lang="el-GR" sz="1600" dirty="0"/>
              <a:t>(</a:t>
            </a:r>
            <a:r>
              <a:rPr lang="en-US" sz="1600" dirty="0"/>
              <a:t>J. Carville</a:t>
            </a:r>
            <a:r>
              <a:rPr lang="en-US" sz="1600" dirty="0" smtClean="0"/>
              <a:t>)</a:t>
            </a:r>
            <a:endParaRPr lang="el-GR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z="2800" dirty="0" smtClean="0"/>
              <a:t>Η έλλειψη ξεκάθαρων απαντήσεων για το θεσμικό πλαίσιο και το ρόλο της Πολιτείας στην οικονομία</a:t>
            </a:r>
          </a:p>
          <a:p>
            <a:pPr eaLnBrk="1" hangingPunct="1">
              <a:buSzPct val="100000"/>
              <a:buFont typeface="Wingdings" pitchFamily="2" charset="2"/>
              <a:buChar char="ü"/>
            </a:pPr>
            <a:r>
              <a:rPr lang="el-GR" sz="2800" dirty="0" smtClean="0"/>
              <a:t>Σχετικό θέμα</a:t>
            </a:r>
          </a:p>
          <a:p>
            <a:pPr lvl="1" eaLnBrk="1" hangingPunct="1"/>
            <a:r>
              <a:rPr lang="el-GR" sz="2400" dirty="0" smtClean="0"/>
              <a:t>Θεσμικό πλαίσιο και μακροοικονομικοί κίνδυνοι</a:t>
            </a:r>
          </a:p>
          <a:p>
            <a:pPr eaLnBrk="1" hangingPunct="1">
              <a:buSzPct val="100000"/>
              <a:buFont typeface="Wingdings" pitchFamily="2" charset="2"/>
              <a:buChar char="ü"/>
            </a:pPr>
            <a:r>
              <a:rPr lang="el-GR" sz="2800" dirty="0" smtClean="0"/>
              <a:t>Σχετικό ερώτημα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(ανάλυση στο κεφάλαιο 20)</a:t>
            </a:r>
            <a:endParaRPr lang="el-GR" sz="28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 eaLnBrk="1" hangingPunct="1"/>
            <a:r>
              <a:rPr lang="el-GR" sz="2400" dirty="0" smtClean="0"/>
              <a:t>Μπορεί το θεσμικό πλαίσιο να βελτιώσει τη σχέση κινδύνου – αποδόσεως σε μία οικονομία;</a:t>
            </a:r>
            <a:endParaRPr lang="en-GB" sz="2400" dirty="0" smtClean="0"/>
          </a:p>
          <a:p>
            <a:pPr lvl="1" eaLnBrk="1" hangingPunct="1"/>
            <a:endParaRPr lang="el-GR" sz="2400" dirty="0" smtClean="0"/>
          </a:p>
          <a:p>
            <a:pPr lvl="1" eaLnBrk="1" hangingPunct="1">
              <a:buNone/>
            </a:pPr>
            <a:endParaRPr lang="en-US" sz="2400" dirty="0" smtClean="0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22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68000" y="6243638"/>
            <a:ext cx="3852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Το χάος των χρηματοοικονομικών εξελίξεων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55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pPr eaLnBrk="1" hangingPunct="1"/>
            <a:r>
              <a:rPr lang="el-GR" sz="3200" dirty="0" smtClean="0"/>
              <a:t>Σύνθετες </a:t>
            </a:r>
            <a:r>
              <a:rPr lang="el-GR" sz="3200" dirty="0"/>
              <a:t>αλληλεπιδράσεις </a:t>
            </a:r>
            <a:r>
              <a:rPr lang="el-GR" sz="1600" dirty="0"/>
              <a:t>(συνέχεια)</a:t>
            </a:r>
            <a:endParaRPr lang="el-GR" sz="16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z="2800" dirty="0" smtClean="0"/>
              <a:t>Η έλλειψη ξεκάθαρων απαντήσεων για το θεσμικό πλαίσιο και το ρόλο της Πολιτείας στην οικονομία</a:t>
            </a:r>
          </a:p>
          <a:p>
            <a:pPr eaLnBrk="1" hangingPunct="1">
              <a:buSzPct val="100000"/>
              <a:buFont typeface="Wingdings" pitchFamily="2" charset="2"/>
              <a:buChar char="ü"/>
            </a:pPr>
            <a:r>
              <a:rPr lang="el-GR" sz="2800" dirty="0" smtClean="0"/>
              <a:t>Σχετικό θέμα</a:t>
            </a:r>
          </a:p>
          <a:p>
            <a:pPr lvl="1" eaLnBrk="1" hangingPunct="1"/>
            <a:r>
              <a:rPr lang="el-GR" sz="2400" dirty="0" smtClean="0"/>
              <a:t>Θεσμικό πλαίσιο και μακροοικονομικοί κίνδυνοι</a:t>
            </a:r>
          </a:p>
          <a:p>
            <a:pPr eaLnBrk="1" hangingPunct="1">
              <a:buSzPct val="100000"/>
              <a:buFont typeface="Wingdings" pitchFamily="2" charset="2"/>
              <a:buChar char="ü"/>
            </a:pPr>
            <a:r>
              <a:rPr lang="el-GR" sz="2800" dirty="0" smtClean="0"/>
              <a:t>Σχετικό ερώτημα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(ανάλυση στο κεφάλαιο 20)</a:t>
            </a:r>
            <a:endParaRPr lang="el-GR" sz="28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 eaLnBrk="1" hangingPunct="1"/>
            <a:r>
              <a:rPr lang="el-GR" sz="2400" dirty="0" smtClean="0"/>
              <a:t>Μπορεί το θεσμικό πλαίσιο να βελτιώσει τη σχέση κινδύνου – αποδόσεως σε μία οικονομία;</a:t>
            </a:r>
            <a:endParaRPr lang="en-GB" sz="2400" dirty="0" smtClean="0"/>
          </a:p>
          <a:p>
            <a:pPr lvl="1" eaLnBrk="1" hangingPunct="1"/>
            <a:endParaRPr lang="el-GR" sz="2400" dirty="0" smtClean="0"/>
          </a:p>
          <a:p>
            <a:pPr lvl="1" eaLnBrk="1" hangingPunct="1">
              <a:buNone/>
            </a:pPr>
            <a:endParaRPr lang="en-US" sz="2400" dirty="0" smtClean="0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23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68000" y="6243638"/>
            <a:ext cx="3852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Το χάος των χρηματοοικονομικών εξελίξεων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55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pPr eaLnBrk="1" hangingPunct="1"/>
            <a:r>
              <a:rPr lang="el-GR" sz="3200" dirty="0" smtClean="0"/>
              <a:t>Σύνθετες </a:t>
            </a:r>
            <a:r>
              <a:rPr lang="el-GR" sz="3200" dirty="0"/>
              <a:t>αλληλεπιδράσεις </a:t>
            </a:r>
            <a:r>
              <a:rPr lang="el-GR" sz="1600" dirty="0"/>
              <a:t>(συνέχεια)</a:t>
            </a:r>
            <a:endParaRPr lang="el-GR" sz="16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0" y="98620"/>
            <a:ext cx="8812530" cy="2811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00" y="3024000"/>
            <a:ext cx="859536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02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Έλλειψη καλών προβλέψεων</a:t>
            </a: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z="2800" dirty="0" smtClean="0"/>
              <a:t>Δεν υπάρχουν ‘τέλειες’ προβλέψεις</a:t>
            </a:r>
          </a:p>
          <a:p>
            <a:pPr lvl="1" eaLnBrk="1" hangingPunct="1"/>
            <a:r>
              <a:rPr lang="el-GR" sz="2400" dirty="0" smtClean="0"/>
              <a:t>Κανείς δεν γνωρίζει πως ακριβώς λειτουργούν η οικονομία και οι αγορές</a:t>
            </a:r>
            <a:endParaRPr lang="el-GR" sz="1400" dirty="0" smtClean="0"/>
          </a:p>
          <a:p>
            <a:pPr eaLnBrk="1" hangingPunct="1"/>
            <a:r>
              <a:rPr lang="el-GR" sz="2800" dirty="0" smtClean="0"/>
              <a:t>Αλλά ούτε χρειάζονται…</a:t>
            </a:r>
          </a:p>
          <a:p>
            <a:pPr lvl="1" eaLnBrk="1" hangingPunct="1"/>
            <a:r>
              <a:rPr lang="el-GR" sz="2400" dirty="0" smtClean="0"/>
              <a:t>Κακές και λιγότερο κακές προβλέψεις </a:t>
            </a:r>
          </a:p>
          <a:p>
            <a:pPr lvl="1" eaLnBrk="1" hangingPunct="1"/>
            <a:r>
              <a:rPr lang="el-GR" sz="2400" dirty="0" smtClean="0"/>
              <a:t>Ακριβείς ή χρήσιμες προβλέψεις; </a:t>
            </a:r>
            <a:r>
              <a:rPr lang="el-GR" sz="2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eaLnBrk="1" hangingPunct="1">
              <a:buNone/>
            </a:pPr>
            <a:r>
              <a:rPr lang="el-GR" sz="2800" dirty="0" smtClean="0"/>
              <a:t>	…παρότι ισχύει ο ‘Νόμος του </a:t>
            </a:r>
            <a:r>
              <a:rPr lang="el-GR" sz="2800" dirty="0" err="1" smtClean="0"/>
              <a:t>Μέρφυ</a:t>
            </a:r>
            <a:r>
              <a:rPr lang="el-GR" sz="2800" dirty="0" smtClean="0"/>
              <a:t>’</a:t>
            </a:r>
            <a:r>
              <a:rPr lang="el-GR" dirty="0" smtClean="0"/>
              <a:t>.</a:t>
            </a:r>
            <a:endParaRPr lang="el-GR" sz="2400" dirty="0" smtClean="0"/>
          </a:p>
          <a:p>
            <a:pPr lvl="1" eaLnBrk="1" hangingPunct="1">
              <a:buNone/>
            </a:pPr>
            <a:endParaRPr lang="en-US" sz="2400" dirty="0" smtClean="0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24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68000" y="6243638"/>
            <a:ext cx="3852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Το χάος των χρηματοοικονομικών εξελίξεων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8035153" cy="1500187"/>
          </a:xfrm>
        </p:spPr>
        <p:txBody>
          <a:bodyPr anchor="t" anchorCtr="0"/>
          <a:lstStyle/>
          <a:p>
            <a:pPr marL="719138" indent="-719138"/>
            <a:r>
              <a:rPr lang="el-GR" sz="3200" dirty="0" smtClean="0">
                <a:solidFill>
                  <a:schemeClr val="tx2"/>
                </a:solidFill>
              </a:rPr>
              <a:t>1.4 Στόχος, πλαίσιο αναλύσεων και εκπαιδευτικά εργαλεία</a:t>
            </a:r>
            <a:endParaRPr lang="en-US" sz="3200" dirty="0" smtClean="0">
              <a:solidFill>
                <a:schemeClr val="tx2"/>
              </a:solidFill>
            </a:endParaRPr>
          </a:p>
          <a:p>
            <a:r>
              <a:rPr lang="el-GR" sz="2800" dirty="0">
                <a:solidFill>
                  <a:schemeClr val="tx2"/>
                </a:solidFill>
              </a:rPr>
              <a:t>	</a:t>
            </a:r>
            <a:r>
              <a:rPr lang="el-GR" sz="2800" dirty="0" smtClean="0">
                <a:solidFill>
                  <a:schemeClr val="tx2"/>
                </a:solidFill>
              </a:rPr>
              <a:t>Στόχος</a:t>
            </a:r>
          </a:p>
          <a:p>
            <a:r>
              <a:rPr lang="el-GR" sz="2800" dirty="0" smtClean="0">
                <a:solidFill>
                  <a:schemeClr val="tx2"/>
                </a:solidFill>
              </a:rPr>
              <a:t>	Πλαίσιο αναλύσεων</a:t>
            </a:r>
          </a:p>
          <a:p>
            <a:r>
              <a:rPr lang="el-GR" sz="2800" dirty="0" smtClean="0">
                <a:solidFill>
                  <a:schemeClr val="tx2"/>
                </a:solidFill>
              </a:rPr>
              <a:t>	Εκπαιδευτικά εργαλεία</a:t>
            </a:r>
            <a:endParaRPr lang="el-GR" sz="2800" dirty="0">
              <a:solidFill>
                <a:schemeClr val="tx2"/>
              </a:solidFill>
            </a:endParaRP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9A226-5EB6-4A11-B2F0-5FD227E9FD48}" type="slidenum">
              <a:rPr lang="en-GB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25</a:t>
            </a:fld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Στόχος</a:t>
            </a: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96624" y="2033845"/>
            <a:ext cx="7740861" cy="4114800"/>
          </a:xfrm>
        </p:spPr>
        <p:txBody>
          <a:bodyPr/>
          <a:lstStyle/>
          <a:p>
            <a:pPr eaLnBrk="1" hangingPunct="1"/>
            <a:r>
              <a:rPr lang="el-GR" sz="2800" dirty="0" smtClean="0"/>
              <a:t>Κτίσιμο ενός λειτουργικού πλαισίου – οδηγού για</a:t>
            </a:r>
          </a:p>
          <a:p>
            <a:pPr lvl="1" eaLnBrk="1" hangingPunct="1"/>
            <a:r>
              <a:rPr lang="el-GR" dirty="0" smtClean="0"/>
              <a:t>σφαιρική ανάλυση των χρηματοοικονομικών εξελίξεων</a:t>
            </a:r>
          </a:p>
          <a:p>
            <a:pPr lvl="1" eaLnBrk="1" hangingPunct="1"/>
            <a:r>
              <a:rPr lang="el-GR" dirty="0" smtClean="0"/>
              <a:t>λήψη οικονομικών και επενδυτικών αποφάσεων</a:t>
            </a:r>
            <a:endParaRPr lang="el-GR" sz="1800" dirty="0" smtClean="0"/>
          </a:p>
          <a:p>
            <a:pPr eaLnBrk="1" hangingPunct="1"/>
            <a:r>
              <a:rPr lang="el-GR" sz="2800" dirty="0" smtClean="0"/>
              <a:t>Έμφαση στη μακροοικονομία</a:t>
            </a:r>
          </a:p>
          <a:p>
            <a:pPr lvl="2" eaLnBrk="1" hangingPunct="1"/>
            <a:r>
              <a:rPr lang="el-GR" sz="2000" dirty="0" smtClean="0"/>
              <a:t>Στη «μεγάλη εικόνα»</a:t>
            </a:r>
          </a:p>
          <a:p>
            <a:pPr lvl="1" eaLnBrk="1" hangingPunct="1"/>
            <a:r>
              <a:rPr lang="el-GR" sz="2400" dirty="0" smtClean="0"/>
              <a:t>Και στις αλληλεπιδράσεις της με τις Αρχές και τις αγορές.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26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16805" y="6243638"/>
            <a:ext cx="4887436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4. Στόχος, πλαίσιο αναλύσεων και εκπαιδευτικά εργαλεία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20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Πλαίσιο αναλύσεων</a:t>
            </a: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96624" y="2033845"/>
            <a:ext cx="7740861" cy="4114800"/>
          </a:xfrm>
        </p:spPr>
        <p:txBody>
          <a:bodyPr/>
          <a:lstStyle/>
          <a:p>
            <a:pPr eaLnBrk="1" hangingPunct="1"/>
            <a:endParaRPr lang="el-GR" sz="2400" dirty="0" smtClean="0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27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600000" y="6243638"/>
            <a:ext cx="298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4. Στόχοι και εκπαιδευτικά εργαλεία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" y="1673804"/>
            <a:ext cx="8182356" cy="5161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Εκπαιδευτικά εργαλεία</a:t>
            </a: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96624" y="2033845"/>
            <a:ext cx="7740861" cy="4114800"/>
          </a:xfrm>
        </p:spPr>
        <p:txBody>
          <a:bodyPr/>
          <a:lstStyle/>
          <a:p>
            <a:pPr eaLnBrk="1" hangingPunct="1"/>
            <a:r>
              <a:rPr lang="el-GR" sz="2800" dirty="0" smtClean="0"/>
              <a:t>Συνδυασμός θεωρίας και πράξεως</a:t>
            </a:r>
          </a:p>
          <a:p>
            <a:pPr lvl="1" eaLnBrk="1" hangingPunct="1"/>
            <a:r>
              <a:rPr lang="el-GR" sz="2400" dirty="0" smtClean="0"/>
              <a:t>Λογική &amp; ‘αριθμοί’</a:t>
            </a:r>
          </a:p>
          <a:p>
            <a:pPr lvl="2" eaLnBrk="1" hangingPunct="1"/>
            <a:r>
              <a:rPr lang="el-GR" sz="2000" dirty="0" smtClean="0"/>
              <a:t>Λογική: προσδιορισμός των πιθανών εξελίξεων / σεναρίων</a:t>
            </a:r>
          </a:p>
          <a:p>
            <a:pPr lvl="2" eaLnBrk="1" hangingPunct="1"/>
            <a:r>
              <a:rPr lang="el-GR" sz="2000" dirty="0" smtClean="0"/>
              <a:t>‘Αριθμοί’ / πραγματικά στοιχεία: προσδιορισμός του </a:t>
            </a:r>
          </a:p>
          <a:p>
            <a:pPr lvl="4"/>
            <a:r>
              <a:rPr lang="el-GR" sz="1800" dirty="0"/>
              <a:t>Ανάλογα με τις ανάγκες </a:t>
            </a:r>
            <a:r>
              <a:rPr lang="el-GR" sz="1800" dirty="0" smtClean="0"/>
              <a:t>καθενός</a:t>
            </a:r>
          </a:p>
          <a:p>
            <a:pPr lvl="3" eaLnBrk="1" hangingPunct="1"/>
            <a:r>
              <a:rPr lang="el-GR" dirty="0" smtClean="0"/>
              <a:t>πιθανότερου</a:t>
            </a:r>
          </a:p>
          <a:p>
            <a:pPr lvl="3" eaLnBrk="1" hangingPunct="1"/>
            <a:r>
              <a:rPr lang="el-GR" dirty="0" smtClean="0"/>
              <a:t>καλύτερου</a:t>
            </a:r>
          </a:p>
          <a:p>
            <a:pPr lvl="3" eaLnBrk="1" hangingPunct="1"/>
            <a:r>
              <a:rPr lang="el-GR" dirty="0" smtClean="0"/>
              <a:t>χειρότερου σεναρίου</a:t>
            </a:r>
          </a:p>
          <a:p>
            <a:pPr eaLnBrk="1" hangingPunct="1"/>
            <a:r>
              <a:rPr lang="el-GR" sz="2800" dirty="0" smtClean="0"/>
              <a:t>Στοιχεία χρηματοοικονομικής ιστορίας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28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16805" y="6243638"/>
            <a:ext cx="4887436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4. Στόχος, πλαίσιο αναλύσεων και εκπαιδευτικά εργαλεία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Εκπαιδευτικά εργαλεία </a:t>
            </a:r>
            <a:r>
              <a:rPr lang="el-GR" sz="1600" dirty="0" smtClean="0"/>
              <a:t>(συνέχεια)</a:t>
            </a:r>
            <a:endParaRPr lang="el-GR" sz="3200" dirty="0" smtClean="0"/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96624" y="2033845"/>
            <a:ext cx="7740861" cy="4114800"/>
          </a:xfrm>
        </p:spPr>
        <p:txBody>
          <a:bodyPr/>
          <a:lstStyle/>
          <a:p>
            <a:pPr eaLnBrk="1" hangingPunct="1"/>
            <a:r>
              <a:rPr lang="el-GR" sz="2800" dirty="0" smtClean="0"/>
              <a:t>Σύνθεση ευρύτατου φάσματος θεμάτων</a:t>
            </a:r>
          </a:p>
          <a:p>
            <a:pPr lvl="2" eaLnBrk="1" hangingPunct="1"/>
            <a:r>
              <a:rPr lang="el-GR" sz="2000" dirty="0" smtClean="0"/>
              <a:t>Μακροοικονομική</a:t>
            </a:r>
          </a:p>
          <a:p>
            <a:pPr lvl="2" eaLnBrk="1" hangingPunct="1"/>
            <a:r>
              <a:rPr lang="el-GR" sz="2000" dirty="0" smtClean="0"/>
              <a:t>Μακροοικονομική ανοικτής οικονομίας</a:t>
            </a:r>
          </a:p>
          <a:p>
            <a:pPr lvl="2" eaLnBrk="1" hangingPunct="1"/>
            <a:r>
              <a:rPr lang="el-GR" sz="2000" dirty="0" smtClean="0"/>
              <a:t>Τραπεζική </a:t>
            </a:r>
          </a:p>
          <a:p>
            <a:pPr lvl="2" eaLnBrk="1" hangingPunct="1"/>
            <a:r>
              <a:rPr lang="el-GR" sz="2000" dirty="0" smtClean="0"/>
              <a:t>Διεθνείς αγορές χρήματος &amp; κεφαλαίων</a:t>
            </a:r>
          </a:p>
          <a:p>
            <a:pPr lvl="2" eaLnBrk="1" hangingPunct="1"/>
            <a:r>
              <a:rPr lang="el-GR" sz="2000" dirty="0" smtClean="0"/>
              <a:t>Πολιτική οικονομία</a:t>
            </a:r>
          </a:p>
          <a:p>
            <a:pPr lvl="2" eaLnBrk="1" hangingPunct="1"/>
            <a:r>
              <a:rPr lang="el-GR" sz="2000" dirty="0" smtClean="0"/>
              <a:t>Χρηματοοικονομική </a:t>
            </a:r>
          </a:p>
          <a:p>
            <a:pPr lvl="2" eaLnBrk="1" hangingPunct="1"/>
            <a:r>
              <a:rPr lang="el-GR" sz="2000" dirty="0" smtClean="0"/>
              <a:t>Λογιστική </a:t>
            </a:r>
          </a:p>
          <a:p>
            <a:pPr lvl="1" eaLnBrk="1" hangingPunct="1"/>
            <a:r>
              <a:rPr lang="el-GR" sz="2400" dirty="0" smtClean="0"/>
              <a:t>Έμφαση στη λογική</a:t>
            </a:r>
          </a:p>
          <a:p>
            <a:pPr lvl="2" eaLnBrk="1" hangingPunct="1"/>
            <a:r>
              <a:rPr lang="el-GR" sz="2000" dirty="0" smtClean="0"/>
              <a:t>Σχολές οικονομικής σκέψεως: στο παρασκήνιο </a:t>
            </a:r>
          </a:p>
          <a:p>
            <a:pPr lvl="2" eaLnBrk="1" hangingPunct="1"/>
            <a:r>
              <a:rPr lang="el-GR" sz="2000" dirty="0" smtClean="0"/>
              <a:t>‘</a:t>
            </a:r>
            <a:r>
              <a:rPr lang="en-US" sz="2000" dirty="0" smtClean="0"/>
              <a:t>Tell-our-mom’ test</a:t>
            </a:r>
            <a:r>
              <a:rPr lang="el-GR" sz="2000" dirty="0" smtClean="0"/>
              <a:t>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(ένθετο 1.7)</a:t>
            </a:r>
            <a:endParaRPr lang="el-GR" sz="20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29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16805" y="6243638"/>
            <a:ext cx="4887436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4. Στόχος, πλαίσιο αναλύσεων και εκπαιδευτικά εργαλεία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957265" y="3248980"/>
            <a:ext cx="2070230" cy="2205245"/>
          </a:xfrm>
          <a:prstGeom prst="round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2000" dirty="0">
                <a:solidFill>
                  <a:schemeClr val="bg1"/>
                </a:solidFill>
                <a:latin typeface="Times New Roman" pitchFamily="18" charset="0"/>
              </a:rPr>
              <a:t>“One cannot </a:t>
            </a:r>
            <a:r>
              <a:rPr lang="en-GB" sz="2000" dirty="0" smtClean="0">
                <a:solidFill>
                  <a:schemeClr val="bg1"/>
                </a:solidFill>
                <a:latin typeface="Times New Roman" pitchFamily="18" charset="0"/>
              </a:rPr>
              <a:t>explain</a:t>
            </a:r>
            <a:r>
              <a:rPr lang="el-GR" sz="20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GB" sz="2000" dirty="0" smtClean="0">
                <a:solidFill>
                  <a:schemeClr val="bg1"/>
                </a:solidFill>
                <a:latin typeface="Times New Roman" pitchFamily="18" charset="0"/>
              </a:rPr>
              <a:t>anything</a:t>
            </a:r>
            <a:r>
              <a:rPr lang="el-GR" sz="20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GB" sz="2000" dirty="0" smtClean="0">
                <a:solidFill>
                  <a:schemeClr val="bg1"/>
                </a:solidFill>
                <a:latin typeface="Times New Roman" pitchFamily="18" charset="0"/>
              </a:rPr>
              <a:t>in </a:t>
            </a:r>
            <a:r>
              <a:rPr lang="en-GB" sz="2000" dirty="0">
                <a:solidFill>
                  <a:schemeClr val="bg1"/>
                </a:solidFill>
                <a:latin typeface="Times New Roman" pitchFamily="18" charset="0"/>
              </a:rPr>
              <a:t>an economy </a:t>
            </a:r>
            <a:r>
              <a:rPr lang="en-GB" sz="2000" dirty="0" smtClean="0">
                <a:solidFill>
                  <a:schemeClr val="bg1"/>
                </a:solidFill>
                <a:latin typeface="Times New Roman" pitchFamily="18" charset="0"/>
              </a:rPr>
              <a:t>until</a:t>
            </a:r>
            <a:r>
              <a:rPr lang="el-GR" sz="20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GB" sz="2000" dirty="0" smtClean="0">
                <a:solidFill>
                  <a:schemeClr val="bg1"/>
                </a:solidFill>
                <a:latin typeface="Times New Roman" pitchFamily="18" charset="0"/>
              </a:rPr>
              <a:t>one had</a:t>
            </a:r>
            <a:r>
              <a:rPr lang="el-GR" sz="20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GB" sz="2000" dirty="0" smtClean="0">
                <a:solidFill>
                  <a:schemeClr val="bg1"/>
                </a:solidFill>
                <a:latin typeface="Times New Roman" pitchFamily="18" charset="0"/>
              </a:rPr>
              <a:t>explained</a:t>
            </a:r>
            <a:r>
              <a:rPr lang="el-GR" sz="20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GB" sz="2000" dirty="0" smtClean="0">
                <a:solidFill>
                  <a:schemeClr val="bg1"/>
                </a:solidFill>
                <a:latin typeface="Times New Roman" pitchFamily="18" charset="0"/>
              </a:rPr>
              <a:t>everything</a:t>
            </a:r>
            <a:r>
              <a:rPr lang="en-GB" sz="2000" dirty="0">
                <a:solidFill>
                  <a:schemeClr val="bg1"/>
                </a:solidFill>
                <a:latin typeface="Times New Roman" pitchFamily="18" charset="0"/>
              </a:rPr>
              <a:t>.”</a:t>
            </a:r>
          </a:p>
          <a:p>
            <a:pPr marL="457200" indent="-457200" algn="ctr"/>
            <a:r>
              <a:rPr lang="en-GB" sz="1600" dirty="0">
                <a:solidFill>
                  <a:schemeClr val="bg1"/>
                </a:solidFill>
                <a:latin typeface="Times New Roman" pitchFamily="18" charset="0"/>
              </a:rPr>
              <a:t>Leon </a:t>
            </a:r>
            <a:r>
              <a:rPr lang="en-GB" sz="1600" dirty="0" err="1" smtClean="0">
                <a:solidFill>
                  <a:schemeClr val="bg1"/>
                </a:solidFill>
                <a:latin typeface="Times New Roman" pitchFamily="18" charset="0"/>
              </a:rPr>
              <a:t>Walras</a:t>
            </a:r>
            <a:endParaRPr lang="en-GB" sz="16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96624" y="2033845"/>
            <a:ext cx="7740861" cy="4114800"/>
          </a:xfrm>
        </p:spPr>
        <p:txBody>
          <a:bodyPr/>
          <a:lstStyle/>
          <a:p>
            <a:pPr eaLnBrk="1" hangingPunct="1"/>
            <a:r>
              <a:rPr lang="el-GR" sz="2800" dirty="0" smtClean="0"/>
              <a:t>Απλά μαθηματικά</a:t>
            </a:r>
          </a:p>
          <a:p>
            <a:pPr lvl="1" eaLnBrk="1" hangingPunct="1"/>
            <a:r>
              <a:rPr lang="el-GR" sz="2400" dirty="0" smtClean="0"/>
              <a:t>Απλή άλγεβρα  </a:t>
            </a:r>
          </a:p>
          <a:p>
            <a:pPr lvl="1" eaLnBrk="1" hangingPunct="1"/>
            <a:r>
              <a:rPr lang="el-GR" sz="2400" dirty="0" smtClean="0"/>
              <a:t>Απλή γεωμετρία</a:t>
            </a:r>
          </a:p>
          <a:p>
            <a:pPr eaLnBrk="1" hangingPunct="1"/>
            <a:r>
              <a:rPr lang="el-GR" sz="2800" dirty="0" smtClean="0"/>
              <a:t>«Χαρτί &amp; μολύβι»</a:t>
            </a:r>
          </a:p>
          <a:p>
            <a:pPr lvl="1" eaLnBrk="1" hangingPunct="1"/>
            <a:r>
              <a:rPr lang="el-GR" sz="2400" dirty="0" smtClean="0"/>
              <a:t>Τα αποτελεσματικότερα «εργαλεία»</a:t>
            </a:r>
          </a:p>
          <a:p>
            <a:pPr eaLnBrk="1" hangingPunct="1"/>
            <a:r>
              <a:rPr lang="el-GR" sz="2800" dirty="0" smtClean="0"/>
              <a:t>Διαδίκτυο και χρηματοοικονομικός τύπος.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30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16805" y="6243638"/>
            <a:ext cx="4887436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4. Στόχος, πλαίσιο αναλύσεων και εκπαιδευτικά εργαλεία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55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pPr eaLnBrk="1" hangingPunct="1"/>
            <a:r>
              <a:rPr lang="el-GR" sz="3200" dirty="0" smtClean="0"/>
              <a:t>Εκπαιδευτικά εργαλεία </a:t>
            </a:r>
            <a:r>
              <a:rPr lang="el-GR" sz="1600" dirty="0" smtClean="0"/>
              <a:t>(συνέχεια)</a:t>
            </a:r>
            <a:endParaRPr lang="el-GR" sz="32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8035153" cy="1500187"/>
          </a:xfrm>
        </p:spPr>
        <p:txBody>
          <a:bodyPr anchor="t" anchorCtr="0"/>
          <a:lstStyle/>
          <a:p>
            <a:r>
              <a:rPr lang="el-GR" sz="3200" dirty="0" smtClean="0">
                <a:solidFill>
                  <a:schemeClr val="tx2"/>
                </a:solidFill>
              </a:rPr>
              <a:t>1.5 Περιγραφή του βιβλίου</a:t>
            </a:r>
            <a:endParaRPr lang="en-US" sz="3200" dirty="0" smtClean="0">
              <a:solidFill>
                <a:schemeClr val="tx2"/>
              </a:solidFill>
            </a:endParaRPr>
          </a:p>
          <a:p>
            <a:r>
              <a:rPr lang="en-US" sz="2800" dirty="0" smtClean="0">
                <a:solidFill>
                  <a:schemeClr val="tx2"/>
                </a:solidFill>
              </a:rPr>
              <a:t>	</a:t>
            </a:r>
            <a:r>
              <a:rPr lang="el-GR" sz="2800" dirty="0" smtClean="0">
                <a:solidFill>
                  <a:schemeClr val="tx2"/>
                </a:solidFill>
              </a:rPr>
              <a:t>Δομή</a:t>
            </a:r>
          </a:p>
          <a:p>
            <a:r>
              <a:rPr lang="el-GR" sz="2800" dirty="0" smtClean="0">
                <a:solidFill>
                  <a:schemeClr val="tx2"/>
                </a:solidFill>
              </a:rPr>
              <a:t>	Φιλοσοφία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9A226-5EB6-4A11-B2F0-5FD227E9FD48}" type="slidenum">
              <a:rPr lang="en-GB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31</a:t>
            </a:fld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Δομή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32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5. Περιγραφή του βιβλίου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96625" y="2033844"/>
            <a:ext cx="7772400" cy="463551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l-GR" sz="2800" dirty="0" smtClean="0"/>
              <a:t>Μέρος Α΄– Βασικές Έννοιες</a:t>
            </a:r>
          </a:p>
          <a:p>
            <a:pPr lvl="1" eaLnBrk="1" hangingPunct="1"/>
            <a:r>
              <a:rPr lang="el-GR" sz="2400" dirty="0" smtClean="0"/>
              <a:t>Ειδική εστίαση: Ελλείμματα του ισοζυγίου τρεχουσών συναλλαγών, υπερπληθωρισμός, αντιπληθωρισμός χρέους (</a:t>
            </a:r>
            <a:r>
              <a:rPr lang="en-US" sz="2400" dirty="0" smtClean="0"/>
              <a:t>debt deflation)</a:t>
            </a:r>
            <a:endParaRPr lang="el-GR" sz="2400" dirty="0" smtClean="0"/>
          </a:p>
          <a:p>
            <a:pPr lvl="2" eaLnBrk="1" hangingPunct="1"/>
            <a:r>
              <a:rPr lang="el-GR" sz="2000" dirty="0" smtClean="0"/>
              <a:t>Κεφάλαια 1 – 6 </a:t>
            </a:r>
          </a:p>
          <a:p>
            <a:pPr eaLnBrk="1" hangingPunct="1"/>
            <a:r>
              <a:rPr lang="el-GR" sz="2800" dirty="0" smtClean="0"/>
              <a:t>Μέρος Β΄– Αναλύσεις Βραχυχρονίων Διακυμάνσεων</a:t>
            </a:r>
          </a:p>
          <a:p>
            <a:pPr lvl="1" eaLnBrk="1" hangingPunct="1"/>
            <a:r>
              <a:rPr lang="el-GR" sz="2400" dirty="0" smtClean="0"/>
              <a:t>Υπόδειγμα </a:t>
            </a:r>
            <a:r>
              <a:rPr lang="en-US" sz="2400" dirty="0" smtClean="0"/>
              <a:t>IS/LM</a:t>
            </a:r>
            <a:endParaRPr lang="el-GR" sz="2400" dirty="0" smtClean="0"/>
          </a:p>
          <a:p>
            <a:pPr lvl="1" eaLnBrk="1" hangingPunct="1"/>
            <a:r>
              <a:rPr lang="el-GR" sz="2400" dirty="0" smtClean="0"/>
              <a:t>Ειδική εστίαση: Δυναμική των ελλειμμάτων του προϋπολογισμού και του χρέους</a:t>
            </a:r>
          </a:p>
          <a:p>
            <a:pPr lvl="2" eaLnBrk="1" hangingPunct="1"/>
            <a:r>
              <a:rPr lang="el-GR" sz="2000" dirty="0" smtClean="0"/>
              <a:t>Κεφάλαια 7 – 10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Δομή </a:t>
            </a:r>
            <a:r>
              <a:rPr lang="el-GR" sz="1600" dirty="0" smtClean="0"/>
              <a:t>(συνέχεια)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33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5. Περιγραφή του βιβλίου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96625" y="2033845"/>
            <a:ext cx="7772400" cy="468052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l-GR" sz="2800" dirty="0" smtClean="0"/>
              <a:t>Μέρος Γ΄– Νομισματική Πολιτική και Χρηματοοικονομικό Σύστημα</a:t>
            </a:r>
            <a:endParaRPr lang="en-US" sz="2800" dirty="0" smtClean="0"/>
          </a:p>
          <a:p>
            <a:pPr lvl="1" eaLnBrk="1" hangingPunct="1"/>
            <a:r>
              <a:rPr lang="el-GR" sz="2400" dirty="0" smtClean="0"/>
              <a:t>Ειδική εστίαση: Χρηματοοικονομικές κρίσεις</a:t>
            </a:r>
          </a:p>
          <a:p>
            <a:pPr lvl="2" eaLnBrk="1" hangingPunct="1"/>
            <a:r>
              <a:rPr lang="el-GR" sz="2000" dirty="0" smtClean="0"/>
              <a:t>Κεφάλαια 11 – 12 </a:t>
            </a:r>
          </a:p>
          <a:p>
            <a:pPr eaLnBrk="1" hangingPunct="1"/>
            <a:r>
              <a:rPr lang="el-GR" sz="2800" dirty="0" smtClean="0"/>
              <a:t>Μέρος Δ΄– Βραχυχρόνιες Διακυμάνσεις και Διεθνείς Χρηματαγορές</a:t>
            </a:r>
          </a:p>
          <a:p>
            <a:pPr lvl="1" eaLnBrk="1" hangingPunct="1"/>
            <a:r>
              <a:rPr lang="el-GR" sz="2400" dirty="0" smtClean="0"/>
              <a:t>Υπόδειγμα </a:t>
            </a:r>
            <a:r>
              <a:rPr lang="en-US" sz="2400" dirty="0" smtClean="0"/>
              <a:t>Mundell-Fleming</a:t>
            </a:r>
            <a:endParaRPr lang="el-GR" sz="2400" dirty="0" smtClean="0"/>
          </a:p>
          <a:p>
            <a:pPr lvl="1" eaLnBrk="1" hangingPunct="1"/>
            <a:r>
              <a:rPr lang="el-GR" sz="2400" dirty="0" smtClean="0"/>
              <a:t>Ειδική εστίαση: Ισοτιμίες, διεθνή επενδυτικά κεφάλαια, συναλλαγματικές και τραπεζικές κρίσεις, θεσμικές αδυναμίες του ευρώ </a:t>
            </a:r>
          </a:p>
          <a:p>
            <a:pPr lvl="2" eaLnBrk="1" hangingPunct="1"/>
            <a:r>
              <a:rPr lang="el-GR" sz="2000" dirty="0" smtClean="0"/>
              <a:t>Κεφάλαια 13 – 18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96625" y="2033845"/>
            <a:ext cx="7772400" cy="4114800"/>
          </a:xfrm>
        </p:spPr>
        <p:txBody>
          <a:bodyPr/>
          <a:lstStyle/>
          <a:p>
            <a:pPr eaLnBrk="1" hangingPunct="1"/>
            <a:r>
              <a:rPr lang="el-GR" sz="2800" dirty="0" smtClean="0"/>
              <a:t>Μέρος Ε΄– Μακροχρόνια Ανάπτυξη</a:t>
            </a:r>
          </a:p>
          <a:p>
            <a:pPr lvl="1" eaLnBrk="1" hangingPunct="1"/>
            <a:r>
              <a:rPr lang="el-GR" sz="2400" dirty="0" smtClean="0"/>
              <a:t>Αγορά Εργασίας</a:t>
            </a:r>
          </a:p>
          <a:p>
            <a:pPr lvl="2" eaLnBrk="1" hangingPunct="1"/>
            <a:r>
              <a:rPr lang="el-GR" sz="2000" dirty="0" smtClean="0"/>
              <a:t>Κεφάλαιο 19</a:t>
            </a:r>
          </a:p>
          <a:p>
            <a:pPr lvl="1" eaLnBrk="1" hangingPunct="1"/>
            <a:r>
              <a:rPr lang="el-GR" sz="2400" dirty="0" smtClean="0"/>
              <a:t>Θεσμικό πλαίσιο και μακροοικονομικοί κίνδυνοι</a:t>
            </a:r>
          </a:p>
          <a:p>
            <a:pPr lvl="2" eaLnBrk="1" hangingPunct="1"/>
            <a:r>
              <a:rPr lang="el-GR" sz="2000" dirty="0" smtClean="0"/>
              <a:t>Κεφάλαιο 20 </a:t>
            </a:r>
          </a:p>
        </p:txBody>
      </p:sp>
      <p:graphicFrame>
        <p:nvGraphicFramePr>
          <p:cNvPr id="8" name="7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396090"/>
              </p:ext>
            </p:extLst>
          </p:nvPr>
        </p:nvGraphicFramePr>
        <p:xfrm>
          <a:off x="1916705" y="4158335"/>
          <a:ext cx="5940662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0387"/>
                <a:gridCol w="3800275"/>
              </a:tblGrid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el-GR" sz="2400" dirty="0" smtClean="0"/>
                        <a:t>Έμφαση</a:t>
                      </a:r>
                      <a:endParaRPr lang="el-GR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l-GR" sz="2400" dirty="0" smtClean="0"/>
                        <a:t> Επιτόκια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l-GR" sz="2400" dirty="0" smtClean="0"/>
                        <a:t> Τιμές αξιογράφων </a:t>
                      </a:r>
                      <a:endParaRPr lang="el-G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l-GR" sz="2400" dirty="0" smtClean="0"/>
                        <a:t> Ισοτιμίες 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l-GR" sz="2400" dirty="0" smtClean="0"/>
                        <a:t> Διεθνείς χρηματαγορές</a:t>
                      </a:r>
                      <a:endParaRPr lang="el-G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l-GR" sz="2400" dirty="0" smtClean="0"/>
                        <a:t> Κίνητρα 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l-GR" sz="2400" dirty="0" smtClean="0"/>
                        <a:t> Οικονομική πολιτική</a:t>
                      </a:r>
                      <a:endParaRPr lang="el-G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l-GR" sz="2400" dirty="0" smtClean="0"/>
                        <a:t> Προσδοκίες 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l-GR" sz="2400" dirty="0" smtClean="0"/>
                        <a:t> Θεσμικό πλαίσιο</a:t>
                      </a:r>
                      <a:endParaRPr lang="el-GR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9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34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5. Περιγραφή του βιβλίου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55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pPr eaLnBrk="1" hangingPunct="1"/>
            <a:r>
              <a:rPr lang="el-GR" sz="3200" dirty="0" smtClean="0"/>
              <a:t>Δομή </a:t>
            </a:r>
            <a:r>
              <a:rPr lang="el-GR" sz="1600" dirty="0" smtClean="0"/>
              <a:t>(συνέχεια)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96625" y="2033845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sz="2800" dirty="0" smtClean="0"/>
              <a:t>Γρήγορη ανάγνωση</a:t>
            </a:r>
          </a:p>
          <a:p>
            <a:pPr lvl="2" eaLnBrk="1" hangingPunct="1">
              <a:lnSpc>
                <a:spcPct val="90000"/>
              </a:lnSpc>
            </a:pPr>
            <a:r>
              <a:rPr lang="el-GR" sz="2000" dirty="0" smtClean="0"/>
              <a:t>Πρώτη πρόταση κάθε παραγράφου</a:t>
            </a:r>
          </a:p>
          <a:p>
            <a:pPr eaLnBrk="1" hangingPunct="1">
              <a:lnSpc>
                <a:spcPct val="90000"/>
              </a:lnSpc>
            </a:pPr>
            <a:r>
              <a:rPr lang="el-GR" sz="2800" dirty="0" smtClean="0"/>
              <a:t>Ενδελεχής μελέτη</a:t>
            </a:r>
          </a:p>
          <a:p>
            <a:pPr lvl="1" eaLnBrk="1" hangingPunct="1">
              <a:lnSpc>
                <a:spcPct val="90000"/>
              </a:lnSpc>
            </a:pPr>
            <a:r>
              <a:rPr lang="el-GR" sz="2400" dirty="0" smtClean="0"/>
              <a:t>Ένθετα</a:t>
            </a:r>
          </a:p>
          <a:p>
            <a:pPr lvl="2" eaLnBrk="1" hangingPunct="1">
              <a:lnSpc>
                <a:spcPct val="90000"/>
              </a:lnSpc>
            </a:pPr>
            <a:r>
              <a:rPr lang="el-GR" sz="2000" dirty="0" smtClean="0"/>
              <a:t>Οικονομικές αναλύσεις</a:t>
            </a:r>
          </a:p>
          <a:p>
            <a:pPr lvl="2" eaLnBrk="1" hangingPunct="1">
              <a:lnSpc>
                <a:spcPct val="90000"/>
              </a:lnSpc>
            </a:pPr>
            <a:r>
              <a:rPr lang="el-GR" sz="2000" dirty="0" smtClean="0"/>
              <a:t>Αναλύσεις πραγματικών στοιχείων</a:t>
            </a:r>
          </a:p>
          <a:p>
            <a:pPr lvl="2" eaLnBrk="1" hangingPunct="1">
              <a:lnSpc>
                <a:spcPct val="90000"/>
              </a:lnSpc>
            </a:pPr>
            <a:r>
              <a:rPr lang="el-GR" sz="2000" dirty="0" smtClean="0"/>
              <a:t>Αναφορές στη χρηματοοικονομική ιστορία</a:t>
            </a:r>
          </a:p>
          <a:p>
            <a:pPr lvl="2" eaLnBrk="1" hangingPunct="1">
              <a:lnSpc>
                <a:spcPct val="90000"/>
              </a:lnSpc>
            </a:pPr>
            <a:r>
              <a:rPr lang="el-GR" sz="2000" dirty="0" smtClean="0"/>
              <a:t>Εμβάθυνση σε επιλεγμένα θέματα</a:t>
            </a:r>
          </a:p>
          <a:p>
            <a:pPr lvl="1" eaLnBrk="1" hangingPunct="1">
              <a:lnSpc>
                <a:spcPct val="90000"/>
              </a:lnSpc>
            </a:pPr>
            <a:r>
              <a:rPr lang="el-GR" sz="2400" dirty="0" smtClean="0"/>
              <a:t>Εφαρμογές</a:t>
            </a:r>
          </a:p>
          <a:p>
            <a:pPr lvl="2" eaLnBrk="1" hangingPunct="1">
              <a:lnSpc>
                <a:spcPct val="90000"/>
              </a:lnSpc>
            </a:pPr>
            <a:r>
              <a:rPr lang="el-GR" sz="2000" dirty="0" smtClean="0"/>
              <a:t>Αριθμητικά παραδείγματα</a:t>
            </a:r>
          </a:p>
          <a:p>
            <a:pPr lvl="1" eaLnBrk="1" hangingPunct="1">
              <a:lnSpc>
                <a:spcPct val="90000"/>
              </a:lnSpc>
            </a:pPr>
            <a:r>
              <a:rPr lang="el-GR" sz="2400" dirty="0" smtClean="0"/>
              <a:t>Τεχνικά θέματα</a:t>
            </a:r>
          </a:p>
          <a:p>
            <a:pPr lvl="3" eaLnBrk="1" hangingPunct="1">
              <a:lnSpc>
                <a:spcPct val="90000"/>
              </a:lnSpc>
            </a:pPr>
            <a:r>
              <a:rPr lang="el-GR" sz="1800" dirty="0" smtClean="0"/>
              <a:t>Για καλύτερη κατανόηση των πραγματικών στοιχείων.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35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5. Περιγραφή του βιβλίου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55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pPr eaLnBrk="1" hangingPunct="1"/>
            <a:r>
              <a:rPr lang="el-GR" sz="3200" dirty="0" smtClean="0"/>
              <a:t>Δομή </a:t>
            </a:r>
            <a:r>
              <a:rPr lang="el-GR" sz="1600" dirty="0" smtClean="0"/>
              <a:t>(συνέχεια)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Φιλοσοφία </a:t>
            </a: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96625" y="2033845"/>
            <a:ext cx="7772400" cy="4114800"/>
          </a:xfrm>
        </p:spPr>
        <p:txBody>
          <a:bodyPr/>
          <a:lstStyle/>
          <a:p>
            <a:pPr eaLnBrk="1" hangingPunct="1"/>
            <a:r>
              <a:rPr lang="el-GR" sz="2800" dirty="0" smtClean="0"/>
              <a:t>Αρχές</a:t>
            </a:r>
          </a:p>
          <a:p>
            <a:pPr lvl="1" eaLnBrk="1" hangingPunct="1"/>
            <a:r>
              <a:rPr lang="el-GR" sz="2400" dirty="0" smtClean="0"/>
              <a:t>Προσφορά &amp; ζήτηση</a:t>
            </a:r>
          </a:p>
          <a:p>
            <a:pPr lvl="2" eaLnBrk="1" hangingPunct="1"/>
            <a:r>
              <a:rPr lang="el-GR" sz="2000" dirty="0" smtClean="0"/>
              <a:t>Αύξηση της προσφοράς ή/και μείωση της ζητήσεως </a:t>
            </a:r>
            <a:r>
              <a:rPr lang="el-GR" sz="2000" dirty="0" smtClean="0">
                <a:sym typeface="Symbol"/>
              </a:rPr>
              <a:t> Τιμή </a:t>
            </a:r>
          </a:p>
          <a:p>
            <a:pPr lvl="2" eaLnBrk="1" hangingPunct="1"/>
            <a:r>
              <a:rPr lang="el-GR" sz="2000" dirty="0" smtClean="0">
                <a:sym typeface="Symbol"/>
              </a:rPr>
              <a:t>Μείωση της προσφοράς ή/και αύξηση της </a:t>
            </a:r>
            <a:r>
              <a:rPr lang="el-GR" sz="2000" dirty="0">
                <a:sym typeface="Symbol"/>
              </a:rPr>
              <a:t>ζητήσεως </a:t>
            </a:r>
            <a:r>
              <a:rPr lang="el-GR" sz="2000" dirty="0" smtClean="0">
                <a:sym typeface="Symbol"/>
              </a:rPr>
              <a:t> Τιμή </a:t>
            </a:r>
            <a:r>
              <a:rPr lang="el-GR" sz="2000" dirty="0">
                <a:sym typeface="Symbol"/>
              </a:rPr>
              <a:t></a:t>
            </a:r>
            <a:endParaRPr lang="el-GR" sz="2000" dirty="0" smtClean="0"/>
          </a:p>
          <a:p>
            <a:pPr lvl="1" eaLnBrk="1" hangingPunct="1"/>
            <a:r>
              <a:rPr lang="el-GR" sz="2400" dirty="0" smtClean="0"/>
              <a:t>Κίνδυνοι &amp; ευκαιρίες</a:t>
            </a:r>
          </a:p>
          <a:p>
            <a:pPr lvl="2" eaLnBrk="1" hangingPunct="1"/>
            <a:r>
              <a:rPr lang="el-GR" sz="2000" dirty="0" smtClean="0"/>
              <a:t>Οι δύο όψεις του ιδίου νομίσματος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36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5. Περιγραφή του βιβλίου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Φιλοσοφία </a:t>
            </a:r>
            <a:r>
              <a:rPr lang="el-GR" sz="1600" dirty="0" smtClean="0"/>
              <a:t>(συνέχεια) </a:t>
            </a:r>
            <a:endParaRPr lang="el-GR" sz="3200" dirty="0" smtClean="0"/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96625" y="2033845"/>
            <a:ext cx="7772400" cy="4114800"/>
          </a:xfrm>
        </p:spPr>
        <p:txBody>
          <a:bodyPr/>
          <a:lstStyle/>
          <a:p>
            <a:pPr eaLnBrk="1" hangingPunct="1"/>
            <a:r>
              <a:rPr lang="el-GR" sz="2800" dirty="0" smtClean="0"/>
              <a:t>Λανθάνοντα μηνύματα</a:t>
            </a:r>
          </a:p>
          <a:p>
            <a:pPr lvl="1" eaLnBrk="1" hangingPunct="1"/>
            <a:r>
              <a:rPr lang="el-GR" sz="2400" dirty="0" smtClean="0"/>
              <a:t>Οικονομικοί παράγοντες: άνθρωποι με κίνητρα</a:t>
            </a:r>
          </a:p>
          <a:p>
            <a:pPr lvl="1" eaLnBrk="1" hangingPunct="1"/>
            <a:r>
              <a:rPr lang="el-GR" sz="2400" dirty="0" smtClean="0"/>
              <a:t>Αγορές: επιβάλλουν πειθαρχία</a:t>
            </a:r>
          </a:p>
          <a:p>
            <a:pPr lvl="1" eaLnBrk="1" hangingPunct="1"/>
            <a:r>
              <a:rPr lang="el-GR" sz="2400" dirty="0" smtClean="0"/>
              <a:t>Οικονομική αβεβαιότητα</a:t>
            </a:r>
          </a:p>
          <a:p>
            <a:pPr lvl="2" eaLnBrk="1" hangingPunct="1"/>
            <a:r>
              <a:rPr lang="el-GR" sz="2000" dirty="0" smtClean="0"/>
              <a:t>Δεν μπορούμε να αλλάξουμε την πραγματικότητα</a:t>
            </a:r>
          </a:p>
          <a:p>
            <a:pPr lvl="2" eaLnBrk="1" hangingPunct="1"/>
            <a:r>
              <a:rPr lang="el-GR" sz="2000" dirty="0" smtClean="0"/>
              <a:t>Πρέπει να μάθουμε να ζούμε με αυτήν</a:t>
            </a:r>
          </a:p>
          <a:p>
            <a:pPr lvl="3" eaLnBrk="1" hangingPunct="1"/>
            <a:r>
              <a:rPr lang="el-GR" sz="1600" dirty="0" smtClean="0"/>
              <a:t>Αξιοποίηση ευκαιριών, μείωση κινδύνων</a:t>
            </a:r>
          </a:p>
          <a:p>
            <a:pPr lvl="1" eaLnBrk="1" hangingPunct="1"/>
            <a:r>
              <a:rPr lang="el-GR" sz="2400" dirty="0" smtClean="0"/>
              <a:t>Δεν υπάρχουν εύκολες «συνταγές» οικονομικής &amp; επενδυτικής πολιτικής</a:t>
            </a:r>
          </a:p>
          <a:p>
            <a:pPr lvl="2" eaLnBrk="1" hangingPunct="1"/>
            <a:r>
              <a:rPr lang="el-GR" sz="2000" dirty="0" smtClean="0"/>
              <a:t>Οι χρηματοοικονομικές αναλύσεις απαιτούν ευρύτητα πνεύματος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37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5. Περιγραφή του βιβλίου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09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Φιλοσοφία </a:t>
            </a:r>
            <a:r>
              <a:rPr lang="el-GR" sz="1600" dirty="0" smtClean="0"/>
              <a:t>(συνέχεια) </a:t>
            </a:r>
            <a:endParaRPr lang="el-GR" sz="3200" dirty="0" smtClean="0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38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5. Περιγραφή του βιβλίου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96625" y="2033844"/>
            <a:ext cx="8370930" cy="5085565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98000"/>
              </a:lnSpc>
            </a:pPr>
            <a:r>
              <a:rPr lang="el-GR" sz="2800" dirty="0"/>
              <a:t>«Παίκτες» και οικονομικοί παράγοντες</a:t>
            </a:r>
            <a:endParaRPr lang="en-US" sz="2800" dirty="0"/>
          </a:p>
          <a:p>
            <a:pPr lvl="1" eaLnBrk="1" hangingPunct="1">
              <a:lnSpc>
                <a:spcPct val="98000"/>
              </a:lnSpc>
            </a:pPr>
            <a:r>
              <a:rPr lang="el-GR" sz="2400" dirty="0"/>
              <a:t>Κυβερνήσεις και κεντρικές </a:t>
            </a:r>
            <a:r>
              <a:rPr lang="el-GR" sz="2400" dirty="0" smtClean="0"/>
              <a:t>τράπεζες (Αρχές)</a:t>
            </a:r>
          </a:p>
          <a:p>
            <a:pPr lvl="1" eaLnBrk="1" hangingPunct="1">
              <a:lnSpc>
                <a:spcPct val="98000"/>
              </a:lnSpc>
            </a:pPr>
            <a:r>
              <a:rPr lang="el-GR" sz="2400" dirty="0"/>
              <a:t>Χρηματαγορές, εγχώριες και </a:t>
            </a:r>
            <a:r>
              <a:rPr lang="el-GR" sz="2400" dirty="0" smtClean="0"/>
              <a:t>διεθνείς</a:t>
            </a:r>
          </a:p>
          <a:p>
            <a:pPr lvl="2" eaLnBrk="1" hangingPunct="1">
              <a:lnSpc>
                <a:spcPct val="98000"/>
              </a:lnSpc>
            </a:pPr>
            <a:r>
              <a:rPr lang="el-GR" sz="2000" dirty="0" smtClean="0"/>
              <a:t>Τράπεζες</a:t>
            </a:r>
            <a:r>
              <a:rPr lang="el-GR" sz="2000" dirty="0"/>
              <a:t>, αγορές </a:t>
            </a:r>
            <a:r>
              <a:rPr lang="el-GR" sz="2000" dirty="0" smtClean="0"/>
              <a:t>χρήματος, χρηματιστήρια</a:t>
            </a:r>
          </a:p>
          <a:p>
            <a:pPr lvl="1" eaLnBrk="1" hangingPunct="1">
              <a:lnSpc>
                <a:spcPct val="98000"/>
              </a:lnSpc>
            </a:pPr>
            <a:r>
              <a:rPr lang="el-GR" sz="2400" dirty="0" smtClean="0"/>
              <a:t>Μακροοικονομία</a:t>
            </a:r>
          </a:p>
          <a:p>
            <a:pPr lvl="2" eaLnBrk="1" hangingPunct="1">
              <a:lnSpc>
                <a:spcPct val="98000"/>
              </a:lnSpc>
            </a:pPr>
            <a:r>
              <a:rPr lang="el-GR" sz="2000" dirty="0" smtClean="0"/>
              <a:t>Νοικοκυριά</a:t>
            </a:r>
          </a:p>
          <a:p>
            <a:pPr lvl="3" eaLnBrk="1" hangingPunct="1">
              <a:lnSpc>
                <a:spcPct val="98000"/>
              </a:lnSpc>
              <a:spcBef>
                <a:spcPts val="0"/>
              </a:spcBef>
            </a:pPr>
            <a:r>
              <a:rPr lang="el-GR" sz="1600" dirty="0" smtClean="0"/>
              <a:t>Εργαζόμενοι, καταναλωτές, αποταμιευτές/επενδυτές, δανειζόμενοι/χρηματοδοτούμενοι</a:t>
            </a:r>
          </a:p>
          <a:p>
            <a:pPr lvl="2" eaLnBrk="1" hangingPunct="1">
              <a:lnSpc>
                <a:spcPct val="98000"/>
              </a:lnSpc>
            </a:pPr>
            <a:r>
              <a:rPr lang="el-GR" sz="2000" dirty="0" smtClean="0"/>
              <a:t>Επιχειρήσεις</a:t>
            </a:r>
          </a:p>
          <a:p>
            <a:pPr lvl="3" eaLnBrk="1" hangingPunct="1">
              <a:lnSpc>
                <a:spcPct val="98000"/>
              </a:lnSpc>
              <a:spcBef>
                <a:spcPts val="0"/>
              </a:spcBef>
            </a:pPr>
            <a:r>
              <a:rPr lang="el-GR" sz="1600" dirty="0" smtClean="0"/>
              <a:t>Παραγωγοί, επενδυτές, εργοδότες</a:t>
            </a:r>
          </a:p>
          <a:p>
            <a:pPr lvl="2" eaLnBrk="1" hangingPunct="1">
              <a:lnSpc>
                <a:spcPct val="98000"/>
              </a:lnSpc>
            </a:pPr>
            <a:r>
              <a:rPr lang="el-GR" sz="2000" dirty="0" smtClean="0"/>
              <a:t>Κυβερνήσεις</a:t>
            </a:r>
          </a:p>
          <a:p>
            <a:pPr lvl="3" eaLnBrk="1" hangingPunct="1">
              <a:lnSpc>
                <a:spcPct val="98000"/>
              </a:lnSpc>
              <a:spcBef>
                <a:spcPts val="0"/>
              </a:spcBef>
            </a:pPr>
            <a:r>
              <a:rPr lang="el-GR" sz="1600" dirty="0" smtClean="0"/>
              <a:t>Καταναλωτές</a:t>
            </a:r>
            <a:r>
              <a:rPr lang="el-GR" sz="1600" dirty="0"/>
              <a:t>, δανειζόμενοι, </a:t>
            </a:r>
            <a:r>
              <a:rPr lang="el-GR" sz="1600" dirty="0" smtClean="0"/>
              <a:t>θέτουσες τους «κανόνες του παιχνιδιού»</a:t>
            </a:r>
          </a:p>
          <a:p>
            <a:pPr lvl="2" eaLnBrk="1" hangingPunct="1">
              <a:lnSpc>
                <a:spcPct val="98000"/>
              </a:lnSpc>
            </a:pPr>
            <a:r>
              <a:rPr lang="el-GR" sz="2000" dirty="0" smtClean="0"/>
              <a:t>Υπόλοιπος κόσμος</a:t>
            </a:r>
          </a:p>
          <a:p>
            <a:pPr lvl="3" eaLnBrk="1" hangingPunct="1">
              <a:lnSpc>
                <a:spcPct val="98000"/>
              </a:lnSpc>
              <a:spcBef>
                <a:spcPts val="0"/>
              </a:spcBef>
            </a:pPr>
            <a:r>
              <a:rPr lang="el-GR" sz="1600" dirty="0" smtClean="0"/>
              <a:t>Παραγωγοί</a:t>
            </a:r>
            <a:r>
              <a:rPr lang="el-GR" sz="1600" dirty="0"/>
              <a:t>, καταναλωτές, επενδυτές, </a:t>
            </a:r>
            <a:r>
              <a:rPr lang="el-GR" sz="1600" dirty="0" smtClean="0"/>
              <a:t>χρηματοδοτούμενοι</a:t>
            </a:r>
          </a:p>
        </p:txBody>
      </p:sp>
    </p:spTree>
    <p:extLst>
      <p:ext uri="{BB962C8B-B14F-4D97-AF65-F5344CB8AC3E}">
        <p14:creationId xmlns:p14="http://schemas.microsoft.com/office/powerpoint/2010/main" val="65026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/>
              <a:t>Φιλοσοφία </a:t>
            </a:r>
            <a:r>
              <a:rPr lang="el-GR" sz="1600" dirty="0" smtClean="0"/>
              <a:t>(συνέχεια) </a:t>
            </a:r>
            <a:endParaRPr lang="el-GR" sz="3200" dirty="0" smtClean="0"/>
          </a:p>
        </p:txBody>
      </p:sp>
      <p:sp>
        <p:nvSpPr>
          <p:cNvPr id="620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1196625" y="2033845"/>
            <a:ext cx="7772400" cy="4114800"/>
          </a:xfrm>
        </p:spPr>
        <p:txBody>
          <a:bodyPr/>
          <a:lstStyle/>
          <a:p>
            <a:pPr eaLnBrk="1" hangingPunct="1"/>
            <a:r>
              <a:rPr lang="el-GR" sz="2800" dirty="0" smtClean="0"/>
              <a:t>Συστατικά της επιτυχίας</a:t>
            </a:r>
          </a:p>
          <a:p>
            <a:pPr lvl="1" eaLnBrk="1" hangingPunct="1"/>
            <a:r>
              <a:rPr lang="el-GR" sz="2400" dirty="0"/>
              <a:t>Δράση πριν τα γεγονότ</a:t>
            </a:r>
            <a:r>
              <a:rPr lang="el-GR" sz="2400" dirty="0" smtClean="0"/>
              <a:t>α</a:t>
            </a:r>
          </a:p>
          <a:p>
            <a:pPr lvl="1" eaLnBrk="1" hangingPunct="1"/>
            <a:r>
              <a:rPr lang="el-GR" sz="2400" dirty="0" smtClean="0"/>
              <a:t>Λογικές </a:t>
            </a:r>
            <a:r>
              <a:rPr lang="el-GR" sz="2400" dirty="0"/>
              <a:t>προβλέψεις</a:t>
            </a:r>
          </a:p>
          <a:p>
            <a:pPr lvl="2" eaLnBrk="1" hangingPunct="1">
              <a:defRPr/>
            </a:pPr>
            <a:r>
              <a:rPr lang="el-GR" sz="2000" dirty="0"/>
              <a:t>Λογική εκτίμηση της καταστάσεως της οικονομίας</a:t>
            </a:r>
          </a:p>
          <a:p>
            <a:pPr lvl="3" eaLnBrk="1" hangingPunct="1">
              <a:defRPr/>
            </a:pPr>
            <a:r>
              <a:rPr lang="el-GR" sz="1800" dirty="0"/>
              <a:t>Προσδιορισμός των κυρίων δυνάμεων</a:t>
            </a:r>
          </a:p>
          <a:p>
            <a:pPr lvl="3" eaLnBrk="1" hangingPunct="1">
              <a:defRPr/>
            </a:pPr>
            <a:r>
              <a:rPr lang="el-GR" sz="1800" dirty="0"/>
              <a:t>Κατανόηση των συνθέτων αλληλεπιδράσεών τους</a:t>
            </a:r>
          </a:p>
          <a:p>
            <a:pPr lvl="2" eaLnBrk="1" hangingPunct="1">
              <a:defRPr/>
            </a:pPr>
            <a:r>
              <a:rPr lang="el-GR" sz="2000" dirty="0"/>
              <a:t>Πρόβλεψη των πιθανών πράξεων κάποιων ισχυρών «παικτών»: αναγνώριση των</a:t>
            </a:r>
          </a:p>
          <a:p>
            <a:pPr lvl="3" eaLnBrk="1" hangingPunct="1">
              <a:defRPr/>
            </a:pPr>
            <a:r>
              <a:rPr lang="el-GR" sz="1800" dirty="0"/>
              <a:t>Στόχων</a:t>
            </a:r>
          </a:p>
          <a:p>
            <a:pPr lvl="3" eaLnBrk="1" hangingPunct="1">
              <a:defRPr/>
            </a:pPr>
            <a:r>
              <a:rPr lang="el-GR" sz="1800" dirty="0"/>
              <a:t>Εργαλείων </a:t>
            </a:r>
          </a:p>
          <a:p>
            <a:pPr lvl="3" eaLnBrk="1" hangingPunct="1">
              <a:defRPr/>
            </a:pPr>
            <a:r>
              <a:rPr lang="el-GR" sz="1800" dirty="0" smtClean="0"/>
              <a:t>Περιορισμών</a:t>
            </a:r>
            <a:endParaRPr lang="el-GR" sz="2000" dirty="0" smtClean="0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39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5. Περιγραφή του βιβλίου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6057165" y="2078850"/>
            <a:ext cx="2250250" cy="990110"/>
          </a:xfrm>
          <a:prstGeom prst="ellipse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rgbClr val="FFCC00"/>
                </a:solidFill>
              </a:rPr>
              <a:t>Τάξη στο </a:t>
            </a:r>
            <a:r>
              <a:rPr lang="el-GR" sz="2400" dirty="0" smtClean="0">
                <a:solidFill>
                  <a:srgbClr val="FFCC00"/>
                </a:solidFill>
              </a:rPr>
              <a:t>χάος</a:t>
            </a:r>
            <a:endParaRPr lang="en-GB" sz="2400" dirty="0">
              <a:solidFill>
                <a:srgbClr val="FFCC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887036" y="4959170"/>
            <a:ext cx="4140460" cy="1440160"/>
          </a:xfrm>
          <a:prstGeom prst="ellipse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80000" rtlCol="0" anchor="ctr"/>
          <a:lstStyle/>
          <a:p>
            <a:pPr algn="ctr"/>
            <a:r>
              <a:rPr lang="el-GR" sz="2400" dirty="0">
                <a:solidFill>
                  <a:srgbClr val="FFCC00"/>
                </a:solidFill>
              </a:rPr>
              <a:t>Γνώση, </a:t>
            </a:r>
          </a:p>
          <a:p>
            <a:pPr algn="ctr"/>
            <a:r>
              <a:rPr lang="el-GR" sz="2400" dirty="0">
                <a:solidFill>
                  <a:srgbClr val="FFCC00"/>
                </a:solidFill>
              </a:rPr>
              <a:t>Σκέψη, Εξάσκηση,</a:t>
            </a:r>
          </a:p>
          <a:p>
            <a:pPr algn="ctr"/>
            <a:r>
              <a:rPr lang="el-GR" sz="2400" dirty="0">
                <a:solidFill>
                  <a:srgbClr val="FFCC00"/>
                </a:solidFill>
              </a:rPr>
              <a:t>Διδαχή από «Λάθη</a:t>
            </a:r>
            <a:r>
              <a:rPr lang="el-GR" sz="2400" dirty="0" smtClean="0">
                <a:solidFill>
                  <a:srgbClr val="FFCC00"/>
                </a:solidFill>
              </a:rPr>
              <a:t>»</a:t>
            </a:r>
            <a:endParaRPr lang="en-GB" sz="2400" dirty="0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05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>
                <a:solidFill>
                  <a:srgbClr val="008080"/>
                </a:solidFill>
              </a:rPr>
              <a:t>Ένθετο 1.3</a:t>
            </a:r>
            <a:br>
              <a:rPr lang="el-GR" sz="3200" dirty="0" smtClean="0">
                <a:solidFill>
                  <a:srgbClr val="008080"/>
                </a:solidFill>
              </a:rPr>
            </a:br>
            <a:r>
              <a:rPr lang="el-GR" sz="3200" dirty="0" smtClean="0">
                <a:solidFill>
                  <a:srgbClr val="008080"/>
                </a:solidFill>
              </a:rPr>
              <a:t>Σταθμοί της Χρηματοοικονομικής Ιστορίας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927100" y="2017713"/>
            <a:ext cx="8216900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ts val="4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1914 – Ξέσπασμα Α΄ Παγκοσμίου Πολέμου</a:t>
            </a:r>
          </a:p>
          <a:p>
            <a:pPr marL="342900" marR="0" lvl="0" indent="-342900" algn="l" defTabSz="914400" rtl="0" eaLnBrk="1" fontAlgn="base" latinLnBrk="0" hangingPunct="1">
              <a:lnSpc>
                <a:spcPts val="4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Η Ταραχώδης Περίοδος του Μεσοπολέμου, 1919 – 1939 </a:t>
            </a:r>
          </a:p>
          <a:p>
            <a:pPr marL="342900" marR="0" lvl="0" indent="-342900" algn="l" defTabSz="914400" rtl="0" eaLnBrk="1" fontAlgn="base" latinLnBrk="0" hangingPunct="1">
              <a:lnSpc>
                <a:spcPts val="4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Περίοδος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‘Bretton Woods’, </a:t>
            </a: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Τέλος Β΄ Παγκοσμίου Πολέμου – Αρχές της Δεκαετίας 1970</a:t>
            </a:r>
          </a:p>
          <a:p>
            <a:pPr marL="342900" marR="0" lvl="0" indent="-342900" algn="l" defTabSz="914400" rtl="0" eaLnBrk="1" fontAlgn="base" latinLnBrk="0" hangingPunct="1">
              <a:lnSpc>
                <a:spcPts val="4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Δεκαετία του 1970</a:t>
            </a: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4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Δεκαετία του 1980</a:t>
            </a:r>
          </a:p>
          <a:p>
            <a:pPr marL="342900" marR="0" lvl="0" indent="-342900" algn="l" defTabSz="914400" rtl="0" eaLnBrk="1" fontAlgn="base" latinLnBrk="0" hangingPunct="1">
              <a:lnSpc>
                <a:spcPts val="4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Δεκαετία του 1990</a:t>
            </a:r>
          </a:p>
          <a:p>
            <a:pPr marL="342900" marR="0" lvl="0" indent="-342900" algn="l" defTabSz="914400" rtl="0" eaLnBrk="1" fontAlgn="base" latinLnBrk="0" hangingPunct="1">
              <a:lnSpc>
                <a:spcPts val="4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Δεκαετία του 2000 &amp; εντεύθεν</a:t>
            </a: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1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1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40</a:t>
            </a:fld>
            <a:endParaRPr lang="el-GR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47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dirty="0" smtClean="0">
                <a:solidFill>
                  <a:srgbClr val="008080"/>
                </a:solidFill>
              </a:rPr>
              <a:t>Ένθετο 1.3</a:t>
            </a:r>
            <a:br>
              <a:rPr lang="el-GR" sz="3200" dirty="0" smtClean="0">
                <a:solidFill>
                  <a:srgbClr val="008080"/>
                </a:solidFill>
              </a:rPr>
            </a:br>
            <a:r>
              <a:rPr lang="el-GR" sz="3200" dirty="0" smtClean="0">
                <a:solidFill>
                  <a:srgbClr val="008080"/>
                </a:solidFill>
              </a:rPr>
              <a:t>Σταθμοί της Χρηματοοικονομικής Ιστορίας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927100" y="2017713"/>
            <a:ext cx="8216900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ts val="4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1914 – Ξέσπασμα Α΄ Παγκοσμίου Πολέμου</a:t>
            </a:r>
          </a:p>
          <a:p>
            <a:pPr marL="342900" marR="0" lvl="0" indent="-342900" algn="l" defTabSz="914400" rtl="0" eaLnBrk="1" fontAlgn="base" latinLnBrk="0" hangingPunct="1">
              <a:lnSpc>
                <a:spcPts val="4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Η Ταραχώδης Περίοδος του Μεσοπολέμου, 1919 – 1939 </a:t>
            </a:r>
          </a:p>
          <a:p>
            <a:pPr marL="342900" marR="0" lvl="0" indent="-342900" algn="l" defTabSz="914400" rtl="0" eaLnBrk="1" fontAlgn="base" latinLnBrk="0" hangingPunct="1">
              <a:lnSpc>
                <a:spcPts val="4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Περίοδος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‘Bretton Woods’, </a:t>
            </a: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Τέλος Β΄ Παγκοσμίου Πολέμου – Αρχές της Δεκαετίας 1970</a:t>
            </a:r>
          </a:p>
          <a:p>
            <a:pPr marL="342900" marR="0" lvl="0" indent="-342900" algn="l" defTabSz="914400" rtl="0" eaLnBrk="1" fontAlgn="base" latinLnBrk="0" hangingPunct="1">
              <a:lnSpc>
                <a:spcPts val="4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Δεκαετία του 1970</a:t>
            </a: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4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Δεκαετία του 1980</a:t>
            </a:r>
          </a:p>
          <a:p>
            <a:pPr marL="342900" marR="0" lvl="0" indent="-342900" algn="l" defTabSz="914400" rtl="0" eaLnBrk="1" fontAlgn="base" latinLnBrk="0" hangingPunct="1">
              <a:lnSpc>
                <a:spcPts val="4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Δεκαετία του 1990</a:t>
            </a:r>
          </a:p>
          <a:p>
            <a:pPr marL="342900" marR="0" lvl="0" indent="-342900" algn="l" defTabSz="914400" rtl="0" eaLnBrk="1" fontAlgn="base" latinLnBrk="0" hangingPunct="1">
              <a:lnSpc>
                <a:spcPts val="4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l-G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Δεκαετία του 2000 &amp; εντεύθεν</a:t>
            </a: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- Επεξήγηση με παραλληλόγραμμο"/>
          <p:cNvSpPr/>
          <p:nvPr/>
        </p:nvSpPr>
        <p:spPr>
          <a:xfrm>
            <a:off x="206375" y="142875"/>
            <a:ext cx="3916363" cy="1036638"/>
          </a:xfrm>
          <a:prstGeom prst="wedgeRectCallout">
            <a:avLst>
              <a:gd name="adj1" fmla="val -5465"/>
              <a:gd name="adj2" fmla="val 14821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9388" indent="-179388"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Α΄ περίοδος παγκοσμιοποιήσεως</a:t>
            </a:r>
          </a:p>
          <a:p>
            <a:pPr marL="179388" indent="-179388"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Κανόνας του Χρυσού (</a:t>
            </a:r>
            <a:r>
              <a:rPr lang="en-US" sz="1600" dirty="0">
                <a:solidFill>
                  <a:srgbClr val="0070C0"/>
                </a:solidFill>
              </a:rPr>
              <a:t>Gold Standard)</a:t>
            </a:r>
          </a:p>
          <a:p>
            <a:pPr marL="179388" indent="-179388"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Ελάχιστος κρατικός </a:t>
            </a:r>
            <a:r>
              <a:rPr lang="el-GR" sz="1600" dirty="0" smtClean="0">
                <a:solidFill>
                  <a:srgbClr val="0070C0"/>
                </a:solidFill>
              </a:rPr>
              <a:t>παρεμβατισμός</a:t>
            </a:r>
          </a:p>
          <a:p>
            <a:pPr marL="179388" indent="-179388">
              <a:defRPr/>
            </a:pPr>
            <a:r>
              <a:rPr lang="el-GR" sz="1600" dirty="0" smtClean="0">
                <a:solidFill>
                  <a:srgbClr val="0070C0"/>
                </a:solidFill>
              </a:rPr>
              <a:t>       </a:t>
            </a:r>
            <a:r>
              <a:rPr lang="el-GR" sz="1600" dirty="0">
                <a:solidFill>
                  <a:srgbClr val="0070C0"/>
                </a:solidFill>
              </a:rPr>
              <a:t>στην οικονομία</a:t>
            </a:r>
          </a:p>
        </p:txBody>
      </p:sp>
      <p:sp>
        <p:nvSpPr>
          <p:cNvPr id="9" name="8 - Επεξήγηση με παραλληλόγραμμο"/>
          <p:cNvSpPr/>
          <p:nvPr/>
        </p:nvSpPr>
        <p:spPr>
          <a:xfrm>
            <a:off x="4751388" y="142875"/>
            <a:ext cx="4321175" cy="1333500"/>
          </a:xfrm>
          <a:prstGeom prst="wedgeRectCallout">
            <a:avLst>
              <a:gd name="adj1" fmla="val -85663"/>
              <a:gd name="adj2" fmla="val 143035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ΝΥ: Διεθνές χρηματοοικονομικό κέντρο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Μακροοικονομική αστάθεια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Μεγάλη διεθνής ύφεση (</a:t>
            </a:r>
            <a:r>
              <a:rPr lang="en-US" sz="1600" dirty="0">
                <a:solidFill>
                  <a:srgbClr val="0070C0"/>
                </a:solidFill>
              </a:rPr>
              <a:t>Great Depression)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Κατάρρευση του διεθνούς εμπορίου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Μαζικές πτωχεύσεις χωρών</a:t>
            </a:r>
          </a:p>
        </p:txBody>
      </p:sp>
      <p:sp>
        <p:nvSpPr>
          <p:cNvPr id="10" name="9 - Επεξήγηση με παραλληλόγραμμο"/>
          <p:cNvSpPr/>
          <p:nvPr/>
        </p:nvSpPr>
        <p:spPr>
          <a:xfrm>
            <a:off x="296525" y="1808820"/>
            <a:ext cx="3915113" cy="1304746"/>
          </a:xfrm>
          <a:prstGeom prst="wedgeRectCallout">
            <a:avLst>
              <a:gd name="adj1" fmla="val -7702"/>
              <a:gd name="adj2" fmla="val 75931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ü"/>
              <a:tabLst>
                <a:tab pos="271463" algn="l"/>
                <a:tab pos="358775" algn="l"/>
              </a:tabLst>
              <a:defRPr/>
            </a:pPr>
            <a:r>
              <a:rPr lang="el-GR" sz="1600" dirty="0">
                <a:solidFill>
                  <a:srgbClr val="0070C0"/>
                </a:solidFill>
              </a:rPr>
              <a:t> Σταθερές ισοτιμίες με βάση το $</a:t>
            </a:r>
            <a:r>
              <a:rPr lang="el-GR" sz="1600" dirty="0" smtClean="0">
                <a:solidFill>
                  <a:srgbClr val="0070C0"/>
                </a:solidFill>
              </a:rPr>
              <a:t>ΗΠΑ</a:t>
            </a:r>
            <a:r>
              <a:rPr lang="en-US" sz="1600" dirty="0" smtClean="0">
                <a:solidFill>
                  <a:srgbClr val="0070C0"/>
                </a:solidFill>
              </a:rPr>
              <a:t>            	</a:t>
            </a:r>
            <a:r>
              <a:rPr lang="el-GR" sz="1600" dirty="0" smtClean="0">
                <a:solidFill>
                  <a:srgbClr val="0070C0"/>
                </a:solidFill>
              </a:rPr>
              <a:t>– Σύστημα </a:t>
            </a:r>
            <a:r>
              <a:rPr lang="en-US" sz="1600" dirty="0" smtClean="0">
                <a:solidFill>
                  <a:srgbClr val="0070C0"/>
                </a:solidFill>
              </a:rPr>
              <a:t>Bretton Woods</a:t>
            </a:r>
            <a:endParaRPr lang="el-GR" sz="1600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Μεγάλος παρεμβατισμός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Καταπιεσμένο </a:t>
            </a:r>
            <a:r>
              <a:rPr lang="el-GR" sz="1600" dirty="0" smtClean="0">
                <a:solidFill>
                  <a:srgbClr val="0070C0"/>
                </a:solidFill>
              </a:rPr>
              <a:t>χρη/</a:t>
            </a:r>
            <a:r>
              <a:rPr lang="el-GR" sz="1600" dirty="0" err="1" smtClean="0">
                <a:solidFill>
                  <a:srgbClr val="0070C0"/>
                </a:solidFill>
              </a:rPr>
              <a:t>κό</a:t>
            </a:r>
            <a:r>
              <a:rPr lang="el-GR" sz="1600" dirty="0" smtClean="0">
                <a:solidFill>
                  <a:srgbClr val="0070C0"/>
                </a:solidFill>
              </a:rPr>
              <a:t> </a:t>
            </a:r>
            <a:r>
              <a:rPr lang="el-GR" sz="1600" dirty="0">
                <a:solidFill>
                  <a:srgbClr val="0070C0"/>
                </a:solidFill>
              </a:rPr>
              <a:t>σύστημα</a:t>
            </a:r>
            <a:endParaRPr lang="en-US" sz="1600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Ανάπτυξη </a:t>
            </a:r>
            <a:r>
              <a:rPr lang="el-GR" sz="1600" dirty="0" smtClean="0">
                <a:solidFill>
                  <a:srgbClr val="0070C0"/>
                </a:solidFill>
              </a:rPr>
              <a:t>των διεθνών </a:t>
            </a:r>
            <a:r>
              <a:rPr lang="el-GR" sz="1600" dirty="0">
                <a:solidFill>
                  <a:srgbClr val="0070C0"/>
                </a:solidFill>
              </a:rPr>
              <a:t>χρηματαγορών</a:t>
            </a:r>
          </a:p>
        </p:txBody>
      </p:sp>
      <p:sp>
        <p:nvSpPr>
          <p:cNvPr id="11" name="10 - Επεξήγηση με παραλληλόγραμμο"/>
          <p:cNvSpPr/>
          <p:nvPr/>
        </p:nvSpPr>
        <p:spPr>
          <a:xfrm>
            <a:off x="4346575" y="1989138"/>
            <a:ext cx="4752975" cy="1844675"/>
          </a:xfrm>
          <a:prstGeom prst="wedgeRectCallout">
            <a:avLst>
              <a:gd name="adj1" fmla="val -77612"/>
              <a:gd name="adj2" fmla="val 82623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</a:t>
            </a:r>
            <a:r>
              <a:rPr lang="el-GR" sz="1600" dirty="0" smtClean="0">
                <a:solidFill>
                  <a:srgbClr val="0070C0"/>
                </a:solidFill>
              </a:rPr>
              <a:t>Κατάρρευση του </a:t>
            </a:r>
            <a:r>
              <a:rPr lang="en-US" sz="1600" dirty="0">
                <a:solidFill>
                  <a:srgbClr val="0070C0"/>
                </a:solidFill>
              </a:rPr>
              <a:t>‘</a:t>
            </a:r>
            <a:r>
              <a:rPr lang="en-US" sz="1600" dirty="0" err="1">
                <a:solidFill>
                  <a:srgbClr val="0070C0"/>
                </a:solidFill>
              </a:rPr>
              <a:t>Bretton</a:t>
            </a:r>
            <a:r>
              <a:rPr lang="en-US" sz="1600" dirty="0">
                <a:solidFill>
                  <a:srgbClr val="0070C0"/>
                </a:solidFill>
              </a:rPr>
              <a:t> Woods’</a:t>
            </a:r>
            <a:r>
              <a:rPr lang="el-GR" sz="1600" dirty="0">
                <a:solidFill>
                  <a:srgbClr val="0070C0"/>
                </a:solidFill>
              </a:rPr>
              <a:t>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Μεταβλητές ισοτιμίες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Μεγάλη μεταβλητότητα επιτοκίων</a:t>
            </a:r>
          </a:p>
          <a:p>
            <a:pPr marL="179388" indent="-179388"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Πρώτες προσπάθειες </a:t>
            </a:r>
            <a:r>
              <a:rPr lang="el-GR" sz="1600" dirty="0" smtClean="0">
                <a:solidFill>
                  <a:srgbClr val="0070C0"/>
                </a:solidFill>
              </a:rPr>
              <a:t>νομισματικής ενοποιήσεως</a:t>
            </a:r>
          </a:p>
          <a:p>
            <a:pPr marL="179388" indent="-179388">
              <a:defRPr/>
            </a:pPr>
            <a:r>
              <a:rPr lang="el-GR" sz="1600" dirty="0" smtClean="0">
                <a:solidFill>
                  <a:srgbClr val="0070C0"/>
                </a:solidFill>
              </a:rPr>
              <a:t>       </a:t>
            </a:r>
            <a:r>
              <a:rPr lang="el-GR" sz="1600" dirty="0">
                <a:solidFill>
                  <a:srgbClr val="0070C0"/>
                </a:solidFill>
              </a:rPr>
              <a:t>στην Ευρώπη</a:t>
            </a:r>
            <a:endParaRPr lang="en-US" sz="1600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Δύο πετρελαϊκές κρίσεις &amp; άνοδος πληθωρισμού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Ανάπτυξη </a:t>
            </a:r>
            <a:r>
              <a:rPr lang="el-GR" sz="1600" dirty="0" smtClean="0">
                <a:solidFill>
                  <a:srgbClr val="0070C0"/>
                </a:solidFill>
              </a:rPr>
              <a:t>των διεθνών </a:t>
            </a:r>
            <a:r>
              <a:rPr lang="el-GR" sz="1600" dirty="0">
                <a:solidFill>
                  <a:srgbClr val="0070C0"/>
                </a:solidFill>
              </a:rPr>
              <a:t>χρηματαγορών</a:t>
            </a:r>
          </a:p>
        </p:txBody>
      </p:sp>
      <p:sp>
        <p:nvSpPr>
          <p:cNvPr id="12" name="11 - Επεξήγηση με παραλληλόγραμμο"/>
          <p:cNvSpPr/>
          <p:nvPr/>
        </p:nvSpPr>
        <p:spPr>
          <a:xfrm>
            <a:off x="26988" y="3429000"/>
            <a:ext cx="4140200" cy="1440160"/>
          </a:xfrm>
          <a:prstGeom prst="wedgeRectCallout">
            <a:avLst>
              <a:gd name="adj1" fmla="val -3767"/>
              <a:gd name="adj2" fmla="val 67561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Τιθάσευση του πληθωρισμού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Απελευθέρωση του </a:t>
            </a:r>
            <a:r>
              <a:rPr lang="el-GR" sz="1600" dirty="0" err="1">
                <a:solidFill>
                  <a:srgbClr val="0070C0"/>
                </a:solidFill>
              </a:rPr>
              <a:t>χρη</a:t>
            </a:r>
            <a:r>
              <a:rPr lang="el-GR" sz="1600" dirty="0">
                <a:solidFill>
                  <a:srgbClr val="0070C0"/>
                </a:solidFill>
              </a:rPr>
              <a:t>/</a:t>
            </a:r>
            <a:r>
              <a:rPr lang="el-GR" sz="1600" dirty="0" err="1">
                <a:solidFill>
                  <a:srgbClr val="0070C0"/>
                </a:solidFill>
              </a:rPr>
              <a:t>κού</a:t>
            </a:r>
            <a:r>
              <a:rPr lang="el-GR" sz="1600" dirty="0">
                <a:solidFill>
                  <a:srgbClr val="0070C0"/>
                </a:solidFill>
              </a:rPr>
              <a:t> συστήματος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Κρίση </a:t>
            </a:r>
            <a:r>
              <a:rPr lang="el-GR" sz="1600" dirty="0" smtClean="0">
                <a:solidFill>
                  <a:srgbClr val="0070C0"/>
                </a:solidFill>
              </a:rPr>
              <a:t>χρέους των αναπτυσσομένων</a:t>
            </a:r>
          </a:p>
          <a:p>
            <a:pPr>
              <a:defRPr/>
            </a:pPr>
            <a:r>
              <a:rPr lang="el-GR" sz="1600" dirty="0" smtClean="0">
                <a:solidFill>
                  <a:srgbClr val="0070C0"/>
                </a:solidFill>
              </a:rPr>
              <a:t>     χωρών (</a:t>
            </a:r>
            <a:r>
              <a:rPr lang="en-US" sz="1600" dirty="0">
                <a:solidFill>
                  <a:srgbClr val="0070C0"/>
                </a:solidFill>
              </a:rPr>
              <a:t>Debt Crisis)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Εμφάνιση </a:t>
            </a:r>
            <a:r>
              <a:rPr lang="el-GR" sz="1600" dirty="0" smtClean="0">
                <a:solidFill>
                  <a:srgbClr val="0070C0"/>
                </a:solidFill>
              </a:rPr>
              <a:t>των μεγάλων και διαρκών</a:t>
            </a:r>
          </a:p>
          <a:p>
            <a:pPr>
              <a:defRPr/>
            </a:pPr>
            <a:r>
              <a:rPr lang="el-GR" sz="1600" dirty="0" smtClean="0">
                <a:solidFill>
                  <a:srgbClr val="0070C0"/>
                </a:solidFill>
              </a:rPr>
              <a:t>      ελλειμμάτων του ΙΤΣ των </a:t>
            </a:r>
            <a:r>
              <a:rPr lang="el-GR" sz="1600" dirty="0">
                <a:solidFill>
                  <a:srgbClr val="0070C0"/>
                </a:solidFill>
              </a:rPr>
              <a:t>ΗΠΑ</a:t>
            </a:r>
          </a:p>
        </p:txBody>
      </p:sp>
      <p:sp>
        <p:nvSpPr>
          <p:cNvPr id="13" name="12 - Επεξήγηση με παραλληλόγραμμο"/>
          <p:cNvSpPr/>
          <p:nvPr/>
        </p:nvSpPr>
        <p:spPr>
          <a:xfrm>
            <a:off x="4751388" y="4103688"/>
            <a:ext cx="4141787" cy="1216025"/>
          </a:xfrm>
          <a:prstGeom prst="wedgeRectCallout">
            <a:avLst>
              <a:gd name="adj1" fmla="val -69710"/>
              <a:gd name="adj2" fmla="val 80918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Β΄ περίοδος παγκοσμιοποιήσεως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Κρίση </a:t>
            </a:r>
            <a:r>
              <a:rPr lang="en-US" sz="1600" dirty="0" smtClean="0">
                <a:solidFill>
                  <a:srgbClr val="0070C0"/>
                </a:solidFill>
              </a:rPr>
              <a:t>ERM</a:t>
            </a:r>
            <a:r>
              <a:rPr lang="el-GR" sz="1600" dirty="0" smtClean="0">
                <a:solidFill>
                  <a:srgbClr val="0070C0"/>
                </a:solidFill>
              </a:rPr>
              <a:t>, δημιουργία ΟΝΕ</a:t>
            </a:r>
            <a:endParaRPr lang="el-GR" sz="1600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Κρίση </a:t>
            </a:r>
            <a:r>
              <a:rPr lang="el-GR" sz="1600" dirty="0" smtClean="0">
                <a:solidFill>
                  <a:srgbClr val="0070C0"/>
                </a:solidFill>
              </a:rPr>
              <a:t>της Ιαπωνίας</a:t>
            </a:r>
            <a:endParaRPr lang="en-US" sz="1600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Κρίσεις </a:t>
            </a:r>
            <a:r>
              <a:rPr lang="el-GR" sz="1600" dirty="0" smtClean="0">
                <a:solidFill>
                  <a:srgbClr val="0070C0"/>
                </a:solidFill>
              </a:rPr>
              <a:t>των </a:t>
            </a:r>
            <a:r>
              <a:rPr lang="en-US" sz="1600" dirty="0" smtClean="0">
                <a:solidFill>
                  <a:srgbClr val="0070C0"/>
                </a:solidFill>
              </a:rPr>
              <a:t>‘</a:t>
            </a:r>
            <a:r>
              <a:rPr lang="el-GR" sz="1600" dirty="0" smtClean="0">
                <a:solidFill>
                  <a:srgbClr val="0070C0"/>
                </a:solidFill>
              </a:rPr>
              <a:t>Αναδυομένων Αγορών</a:t>
            </a:r>
            <a:r>
              <a:rPr lang="en-US" sz="1600" dirty="0" smtClean="0">
                <a:solidFill>
                  <a:srgbClr val="0070C0"/>
                </a:solidFill>
              </a:rPr>
              <a:t>’</a:t>
            </a:r>
            <a:endParaRPr lang="el-GR" sz="1600" dirty="0">
              <a:solidFill>
                <a:srgbClr val="0070C0"/>
              </a:solidFill>
            </a:endParaRPr>
          </a:p>
        </p:txBody>
      </p:sp>
      <p:sp>
        <p:nvSpPr>
          <p:cNvPr id="14" name="13 - Επεξήγηση με παραλληλόγραμμο"/>
          <p:cNvSpPr/>
          <p:nvPr/>
        </p:nvSpPr>
        <p:spPr>
          <a:xfrm>
            <a:off x="4706938" y="5454650"/>
            <a:ext cx="4140200" cy="1260475"/>
          </a:xfrm>
          <a:prstGeom prst="wedgeRectCallout">
            <a:avLst>
              <a:gd name="adj1" fmla="val -68990"/>
              <a:gd name="adj2" fmla="val 23662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Χρηματιστηριακές </a:t>
            </a:r>
            <a:r>
              <a:rPr lang="el-GR" sz="1600" dirty="0" smtClean="0">
                <a:solidFill>
                  <a:srgbClr val="0070C0"/>
                </a:solidFill>
              </a:rPr>
              <a:t>‘φούσκες’</a:t>
            </a:r>
            <a:endParaRPr lang="el-GR" sz="1600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Μακροοικονομική αστάθεια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Χαμηλά επιτόκια</a:t>
            </a:r>
            <a:endParaRPr lang="en-US" sz="1600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Παγκόσμια </a:t>
            </a:r>
            <a:r>
              <a:rPr lang="el-GR" sz="1600" dirty="0" smtClean="0">
                <a:solidFill>
                  <a:srgbClr val="0070C0"/>
                </a:solidFill>
              </a:rPr>
              <a:t>χρηματοοικονομική </a:t>
            </a:r>
            <a:r>
              <a:rPr lang="el-GR" sz="1600" dirty="0">
                <a:solidFill>
                  <a:srgbClr val="0070C0"/>
                </a:solidFill>
              </a:rPr>
              <a:t>κρίση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1600" dirty="0">
                <a:solidFill>
                  <a:srgbClr val="0070C0"/>
                </a:solidFill>
              </a:rPr>
              <a:t> Ελληνική κρίση.</a:t>
            </a:r>
          </a:p>
        </p:txBody>
      </p:sp>
      <p:sp>
        <p:nvSpPr>
          <p:cNvPr id="16" name="1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solidFill>
                  <a:schemeClr val="bg1">
                    <a:lumMod val="50000"/>
                  </a:schemeClr>
                </a:solidFill>
              </a:rPr>
              <a:t>Κεφάλαιο 1</a:t>
            </a:r>
            <a:endParaRPr lang="el-GR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1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D6514-3A74-4047-BCB6-3FB437417BF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41</a:t>
            </a:fld>
            <a:endParaRPr lang="el-GR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1324</TotalTime>
  <Words>2006</Words>
  <Application>Microsoft Office PowerPoint</Application>
  <PresentationFormat>On-screen Show (4:3)</PresentationFormat>
  <Paragraphs>492</Paragraphs>
  <Slides>41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Blends</vt:lpstr>
      <vt:lpstr>Κυβερνήσεις,  Χρηματαγορές και Μακροοικονομία</vt:lpstr>
      <vt:lpstr>Περιεχόμενα</vt:lpstr>
      <vt:lpstr>PowerPoint Presentation</vt:lpstr>
      <vt:lpstr>Δύο διαπιστώσεις… …για την ‘οικονομία της αγοράς’</vt:lpstr>
      <vt:lpstr>Κίνδυνοι…</vt:lpstr>
      <vt:lpstr>Κίνδυνοι… (συνέχεια)</vt:lpstr>
      <vt:lpstr>Κίνδυνοι… (συνέχεια)</vt:lpstr>
      <vt:lpstr>PowerPoint Presentation</vt:lpstr>
      <vt:lpstr>Η κρίση του 2007-08 με μια ματιά</vt:lpstr>
      <vt:lpstr>Η κρίση του 2007-08 με μια ματιά (συνέχεια)</vt:lpstr>
      <vt:lpstr>Η κρίση του 2007-08 με μια ματιά (συνέχεια)</vt:lpstr>
      <vt:lpstr>Η κρίση του 2007-08 με μια ματιά (συνέχεια)</vt:lpstr>
      <vt:lpstr>Η κρίση του 2007-08 με μια ματιά (συνέχεια)</vt:lpstr>
      <vt:lpstr>PowerPoint Presentation</vt:lpstr>
      <vt:lpstr>Με μια ματιά</vt:lpstr>
      <vt:lpstr>Με μια ματιά (συνέχεια)</vt:lpstr>
      <vt:lpstr>Μεγάλος αριθμός μεταβλητών</vt:lpstr>
      <vt:lpstr>Σύνθετες αλληλεπιδράσεις </vt:lpstr>
      <vt:lpstr>Σύνθετες αλληλεπιδράσεις (συνέχεια)</vt:lpstr>
      <vt:lpstr>Σύνθετες αλληλεπιδράσεις (συνέχεια)</vt:lpstr>
      <vt:lpstr>Σύνθετες αλληλεπιδράσεις (συνέχεια)</vt:lpstr>
      <vt:lpstr>Σύνθετες αλληλεπιδράσεις (συνέχεια)</vt:lpstr>
      <vt:lpstr>Σύνθετες αλληλεπιδράσεις (συνέχεια)</vt:lpstr>
      <vt:lpstr>Έλλειψη καλών προβλέψεων</vt:lpstr>
      <vt:lpstr>PowerPoint Presentation</vt:lpstr>
      <vt:lpstr>Στόχος</vt:lpstr>
      <vt:lpstr>Πλαίσιο αναλύσεων</vt:lpstr>
      <vt:lpstr>Εκπαιδευτικά εργαλεία</vt:lpstr>
      <vt:lpstr>Εκπαιδευτικά εργαλεία (συνέχεια)</vt:lpstr>
      <vt:lpstr>Εκπαιδευτικά εργαλεία (συνέχεια)</vt:lpstr>
      <vt:lpstr>PowerPoint Presentation</vt:lpstr>
      <vt:lpstr>Δομή</vt:lpstr>
      <vt:lpstr>Δομή (συνέχεια)</vt:lpstr>
      <vt:lpstr>Δομή (συνέχεια)</vt:lpstr>
      <vt:lpstr>Δομή (συνέχεια)</vt:lpstr>
      <vt:lpstr>Φιλοσοφία </vt:lpstr>
      <vt:lpstr>Φιλοσοφία (συνέχεια) </vt:lpstr>
      <vt:lpstr>Φιλοσοφία (συνέχεια) </vt:lpstr>
      <vt:lpstr>Φιλοσοφία (συνέχεια) </vt:lpstr>
      <vt:lpstr>Ένθετο 1.3 Σταθμοί της Χρηματοοικονομικής Ιστορίας</vt:lpstr>
      <vt:lpstr>Ένθετο 1.3 Σταθμοί της Χρηματοοικονομικής Ιστορίας</vt:lpstr>
    </vt:vector>
  </TitlesOfParts>
  <Company>University of Piraeus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Μακροοικονομική  για Στελέχη Τραπεζών</dc:title>
  <dc:creator>AAA</dc:creator>
  <cp:lastModifiedBy>vaiouser</cp:lastModifiedBy>
  <cp:revision>308</cp:revision>
  <cp:lastPrinted>2019-06-04T05:20:24Z</cp:lastPrinted>
  <dcterms:created xsi:type="dcterms:W3CDTF">2009-05-11T14:57:33Z</dcterms:created>
  <dcterms:modified xsi:type="dcterms:W3CDTF">2019-06-16T09:45:53Z</dcterms:modified>
</cp:coreProperties>
</file>