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notesMasterIdLst>
    <p:notesMasterId r:id="rId23"/>
  </p:notesMasterIdLst>
  <p:handoutMasterIdLst>
    <p:handoutMasterId r:id="rId24"/>
  </p:handoutMasterIdLst>
  <p:sldIdLst>
    <p:sldId id="256" r:id="rId2"/>
    <p:sldId id="332" r:id="rId3"/>
    <p:sldId id="334" r:id="rId4"/>
    <p:sldId id="335" r:id="rId5"/>
    <p:sldId id="336" r:id="rId6"/>
    <p:sldId id="337" r:id="rId7"/>
    <p:sldId id="338" r:id="rId8"/>
    <p:sldId id="339" r:id="rId9"/>
    <p:sldId id="340" r:id="rId10"/>
    <p:sldId id="341" r:id="rId11"/>
    <p:sldId id="342" r:id="rId12"/>
    <p:sldId id="343" r:id="rId13"/>
    <p:sldId id="344" r:id="rId14"/>
    <p:sldId id="345" r:id="rId15"/>
    <p:sldId id="346" r:id="rId16"/>
    <p:sldId id="347" r:id="rId17"/>
    <p:sldId id="348" r:id="rId18"/>
    <p:sldId id="349" r:id="rId19"/>
    <p:sldId id="350" r:id="rId20"/>
    <p:sldId id="257" r:id="rId21"/>
    <p:sldId id="333" r:id="rId22"/>
  </p:sldIdLst>
  <p:sldSz cx="9144000" cy="6858000" type="screen4x3"/>
  <p:notesSz cx="6858000"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CC"/>
    <a:srgbClr val="00FFFF"/>
    <a:srgbClr val="000099"/>
    <a:srgbClr val="008000"/>
    <a:srgbClr val="66FF33"/>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4587" autoAdjust="0"/>
    <p:restoredTop sz="88790" autoAdjust="0"/>
  </p:normalViewPr>
  <p:slideViewPr>
    <p:cSldViewPr>
      <p:cViewPr>
        <p:scale>
          <a:sx n="90" d="100"/>
          <a:sy n="90" d="100"/>
        </p:scale>
        <p:origin x="-2160" y="-60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F4A0F96-F510-45E0-B401-CDAB4ECBA846}" type="doc">
      <dgm:prSet loTypeId="urn:microsoft.com/office/officeart/2005/8/layout/cycle7" loCatId="cycle" qsTypeId="urn:microsoft.com/office/officeart/2005/8/quickstyle/simple1" qsCatId="simple" csTypeId="urn:microsoft.com/office/officeart/2005/8/colors/accent1_2" csCatId="accent1" phldr="1"/>
      <dgm:spPr/>
      <dgm:t>
        <a:bodyPr/>
        <a:lstStyle/>
        <a:p>
          <a:endParaRPr lang="el-GR"/>
        </a:p>
      </dgm:t>
    </dgm:pt>
    <dgm:pt modelId="{B4FDFB3C-678D-4744-B535-C61CB51BBD3B}">
      <dgm:prSet phldrT="[Κείμενο]" custT="1"/>
      <dgm:spPr>
        <a:solidFill>
          <a:srgbClr val="FF0066"/>
        </a:solidFill>
      </dgm:spPr>
      <dgm:t>
        <a:bodyPr/>
        <a:lstStyle/>
        <a:p>
          <a:r>
            <a:rPr lang="el-GR" sz="3600" dirty="0" smtClean="0"/>
            <a:t>Τράπεζες</a:t>
          </a:r>
          <a:endParaRPr lang="el-GR" sz="3600" dirty="0"/>
        </a:p>
      </dgm:t>
    </dgm:pt>
    <dgm:pt modelId="{D1631486-2F4B-4388-A3A4-7ECC8FBA11A2}" type="parTrans" cxnId="{F99E8EF8-6614-4465-9BD9-E4B2A8BF444D}">
      <dgm:prSet/>
      <dgm:spPr/>
      <dgm:t>
        <a:bodyPr/>
        <a:lstStyle/>
        <a:p>
          <a:endParaRPr lang="el-GR"/>
        </a:p>
      </dgm:t>
    </dgm:pt>
    <dgm:pt modelId="{B314AB25-7685-406B-BCCD-B301E56B98A7}" type="sibTrans" cxnId="{F99E8EF8-6614-4465-9BD9-E4B2A8BF444D}">
      <dgm:prSet custT="1"/>
      <dgm:spPr/>
      <dgm:t>
        <a:bodyPr/>
        <a:lstStyle/>
        <a:p>
          <a:r>
            <a:rPr lang="el-GR" sz="2000" dirty="0" smtClean="0">
              <a:solidFill>
                <a:schemeClr val="tx2">
                  <a:lumMod val="50000"/>
                </a:schemeClr>
              </a:solidFill>
            </a:rPr>
            <a:t>Δάνεια</a:t>
          </a:r>
          <a:endParaRPr lang="el-GR" sz="2000" dirty="0">
            <a:solidFill>
              <a:schemeClr val="tx2">
                <a:lumMod val="50000"/>
              </a:schemeClr>
            </a:solidFill>
          </a:endParaRPr>
        </a:p>
      </dgm:t>
    </dgm:pt>
    <dgm:pt modelId="{72323D2D-D4DB-487E-9783-8A0FFF4CA69C}">
      <dgm:prSet phldrT="[Κείμενο]"/>
      <dgm:spPr>
        <a:solidFill>
          <a:srgbClr val="000099"/>
        </a:solidFill>
      </dgm:spPr>
      <dgm:t>
        <a:bodyPr/>
        <a:lstStyle/>
        <a:p>
          <a:r>
            <a:rPr lang="el-GR" dirty="0" smtClean="0">
              <a:solidFill>
                <a:srgbClr val="FFFF00"/>
              </a:solidFill>
            </a:rPr>
            <a:t>Ελλειμματικές μονάδες</a:t>
          </a:r>
        </a:p>
        <a:p>
          <a:r>
            <a:rPr lang="el-GR" dirty="0" smtClean="0"/>
            <a:t>Ζήτηση χρήματος από νοικοκυριά και επιχειρήσεις</a:t>
          </a:r>
          <a:endParaRPr lang="el-GR" dirty="0"/>
        </a:p>
      </dgm:t>
    </dgm:pt>
    <dgm:pt modelId="{990CF4EC-0861-4B69-96FA-7A20866FC9BD}" type="parTrans" cxnId="{DD561F34-76E2-4281-8EB2-9AC1F6DB8BA7}">
      <dgm:prSet/>
      <dgm:spPr/>
      <dgm:t>
        <a:bodyPr/>
        <a:lstStyle/>
        <a:p>
          <a:endParaRPr lang="el-GR"/>
        </a:p>
      </dgm:t>
    </dgm:pt>
    <dgm:pt modelId="{C0E4C1E4-3093-4420-8016-C6C3E23DC9C2}" type="sibTrans" cxnId="{DD561F34-76E2-4281-8EB2-9AC1F6DB8BA7}">
      <dgm:prSet/>
      <dgm:spPr>
        <a:solidFill>
          <a:schemeClr val="bg1"/>
        </a:solidFill>
      </dgm:spPr>
      <dgm:t>
        <a:bodyPr/>
        <a:lstStyle/>
        <a:p>
          <a:endParaRPr lang="el-GR" dirty="0"/>
        </a:p>
      </dgm:t>
    </dgm:pt>
    <dgm:pt modelId="{881E5278-362B-4576-A736-B2E12FE30263}">
      <dgm:prSet phldrT="[Κείμενο]"/>
      <dgm:spPr>
        <a:solidFill>
          <a:srgbClr val="008000"/>
        </a:solidFill>
      </dgm:spPr>
      <dgm:t>
        <a:bodyPr/>
        <a:lstStyle/>
        <a:p>
          <a:r>
            <a:rPr lang="el-GR" dirty="0" smtClean="0">
              <a:solidFill>
                <a:srgbClr val="000099"/>
              </a:solidFill>
            </a:rPr>
            <a:t>Πλεονασματικές μονάδες</a:t>
          </a:r>
        </a:p>
        <a:p>
          <a:r>
            <a:rPr lang="el-GR" dirty="0" smtClean="0"/>
            <a:t>Προσφορά χρήματος από τους καταθέτες</a:t>
          </a:r>
          <a:endParaRPr lang="el-GR" dirty="0"/>
        </a:p>
      </dgm:t>
    </dgm:pt>
    <dgm:pt modelId="{5ED8A51E-B122-496F-8467-5D6E736553BB}" type="parTrans" cxnId="{2D5364F8-1EC1-4D6D-9003-6955CF6D4CBA}">
      <dgm:prSet/>
      <dgm:spPr/>
      <dgm:t>
        <a:bodyPr/>
        <a:lstStyle/>
        <a:p>
          <a:endParaRPr lang="el-GR"/>
        </a:p>
      </dgm:t>
    </dgm:pt>
    <dgm:pt modelId="{819943A0-BC25-43FB-9C5C-9E5FB227E7F7}" type="sibTrans" cxnId="{2D5364F8-1EC1-4D6D-9003-6955CF6D4CBA}">
      <dgm:prSet custT="1"/>
      <dgm:spPr>
        <a:ln w="6350" cap="rnd">
          <a:prstDash val="solid"/>
          <a:round/>
        </a:ln>
      </dgm:spPr>
      <dgm:t>
        <a:bodyPr/>
        <a:lstStyle/>
        <a:p>
          <a:r>
            <a:rPr lang="el-GR" sz="2000" dirty="0" smtClean="0">
              <a:solidFill>
                <a:schemeClr val="tx2">
                  <a:lumMod val="50000"/>
                </a:schemeClr>
              </a:solidFill>
            </a:rPr>
            <a:t>Καταθέσεις</a:t>
          </a:r>
          <a:endParaRPr lang="el-GR" sz="2000" dirty="0">
            <a:solidFill>
              <a:schemeClr val="tx2">
                <a:lumMod val="50000"/>
              </a:schemeClr>
            </a:solidFill>
          </a:endParaRPr>
        </a:p>
      </dgm:t>
    </dgm:pt>
    <dgm:pt modelId="{BABA8246-77A4-451F-BDEE-85F3B8C6694F}" type="pres">
      <dgm:prSet presAssocID="{3F4A0F96-F510-45E0-B401-CDAB4ECBA846}" presName="Name0" presStyleCnt="0">
        <dgm:presLayoutVars>
          <dgm:dir/>
          <dgm:resizeHandles val="exact"/>
        </dgm:presLayoutVars>
      </dgm:prSet>
      <dgm:spPr/>
      <dgm:t>
        <a:bodyPr/>
        <a:lstStyle/>
        <a:p>
          <a:endParaRPr lang="el-GR"/>
        </a:p>
      </dgm:t>
    </dgm:pt>
    <dgm:pt modelId="{73F8627D-75A9-4488-BA63-5FAF7CAC832B}" type="pres">
      <dgm:prSet presAssocID="{B4FDFB3C-678D-4744-B535-C61CB51BBD3B}" presName="node" presStyleLbl="node1" presStyleIdx="0" presStyleCnt="3" custRadScaleRad="95585">
        <dgm:presLayoutVars>
          <dgm:bulletEnabled val="1"/>
        </dgm:presLayoutVars>
      </dgm:prSet>
      <dgm:spPr/>
      <dgm:t>
        <a:bodyPr/>
        <a:lstStyle/>
        <a:p>
          <a:endParaRPr lang="el-GR"/>
        </a:p>
      </dgm:t>
    </dgm:pt>
    <dgm:pt modelId="{25C241A6-5938-4E5A-93B0-D0FAE830E678}" type="pres">
      <dgm:prSet presAssocID="{B314AB25-7685-406B-BCCD-B301E56B98A7}" presName="sibTrans" presStyleLbl="sibTrans2D1" presStyleIdx="0" presStyleCnt="3" custScaleX="126061" custScaleY="108182"/>
      <dgm:spPr>
        <a:prstGeom prst="rightArrow">
          <a:avLst/>
        </a:prstGeom>
      </dgm:spPr>
      <dgm:t>
        <a:bodyPr/>
        <a:lstStyle/>
        <a:p>
          <a:endParaRPr lang="el-GR"/>
        </a:p>
      </dgm:t>
    </dgm:pt>
    <dgm:pt modelId="{C3461EB5-C261-497C-984D-11326CE7BA96}" type="pres">
      <dgm:prSet presAssocID="{B314AB25-7685-406B-BCCD-B301E56B98A7}" presName="connectorText" presStyleLbl="sibTrans2D1" presStyleIdx="0" presStyleCnt="3"/>
      <dgm:spPr>
        <a:prstGeom prst="rightArrow">
          <a:avLst/>
        </a:prstGeom>
      </dgm:spPr>
      <dgm:t>
        <a:bodyPr/>
        <a:lstStyle/>
        <a:p>
          <a:endParaRPr lang="el-GR"/>
        </a:p>
      </dgm:t>
    </dgm:pt>
    <dgm:pt modelId="{6B120B0F-DE83-4001-910B-AE85B5B5844F}" type="pres">
      <dgm:prSet presAssocID="{72323D2D-D4DB-487E-9783-8A0FFF4CA69C}" presName="node" presStyleLbl="node1" presStyleIdx="1" presStyleCnt="3" custScaleY="172496" custRadScaleRad="94280" custRadScaleInc="-11196">
        <dgm:presLayoutVars>
          <dgm:bulletEnabled val="1"/>
        </dgm:presLayoutVars>
      </dgm:prSet>
      <dgm:spPr/>
      <dgm:t>
        <a:bodyPr/>
        <a:lstStyle/>
        <a:p>
          <a:endParaRPr lang="el-GR"/>
        </a:p>
      </dgm:t>
    </dgm:pt>
    <dgm:pt modelId="{27D59A19-8F56-448A-820F-3F1404FAC28C}" type="pres">
      <dgm:prSet presAssocID="{C0E4C1E4-3093-4420-8016-C6C3E23DC9C2}" presName="sibTrans" presStyleLbl="sibTrans2D1" presStyleIdx="1" presStyleCnt="3"/>
      <dgm:spPr/>
      <dgm:t>
        <a:bodyPr/>
        <a:lstStyle/>
        <a:p>
          <a:endParaRPr lang="el-GR"/>
        </a:p>
      </dgm:t>
    </dgm:pt>
    <dgm:pt modelId="{8F4B07CF-CA53-4D19-B0A8-F43A2806670D}" type="pres">
      <dgm:prSet presAssocID="{C0E4C1E4-3093-4420-8016-C6C3E23DC9C2}" presName="connectorText" presStyleLbl="sibTrans2D1" presStyleIdx="1" presStyleCnt="3"/>
      <dgm:spPr/>
      <dgm:t>
        <a:bodyPr/>
        <a:lstStyle/>
        <a:p>
          <a:endParaRPr lang="el-GR"/>
        </a:p>
      </dgm:t>
    </dgm:pt>
    <dgm:pt modelId="{2EAFDF2B-8D3C-441B-A5DE-C96058D15A04}" type="pres">
      <dgm:prSet presAssocID="{881E5278-362B-4576-A736-B2E12FE30263}" presName="node" presStyleLbl="node1" presStyleIdx="2" presStyleCnt="3" custScaleY="171013" custRadScaleRad="91162" custRadScaleInc="10232">
        <dgm:presLayoutVars>
          <dgm:bulletEnabled val="1"/>
        </dgm:presLayoutVars>
      </dgm:prSet>
      <dgm:spPr/>
      <dgm:t>
        <a:bodyPr/>
        <a:lstStyle/>
        <a:p>
          <a:endParaRPr lang="el-GR"/>
        </a:p>
      </dgm:t>
    </dgm:pt>
    <dgm:pt modelId="{4EA6F0BB-4E99-47B7-8C19-A411EDCD0F2F}" type="pres">
      <dgm:prSet presAssocID="{819943A0-BC25-43FB-9C5C-9E5FB227E7F7}" presName="sibTrans" presStyleLbl="sibTrans2D1" presStyleIdx="2" presStyleCnt="3" custScaleX="126061" custScaleY="108182"/>
      <dgm:spPr>
        <a:prstGeom prst="rightArrow">
          <a:avLst/>
        </a:prstGeom>
      </dgm:spPr>
      <dgm:t>
        <a:bodyPr/>
        <a:lstStyle/>
        <a:p>
          <a:endParaRPr lang="el-GR"/>
        </a:p>
      </dgm:t>
    </dgm:pt>
    <dgm:pt modelId="{EFF18FE7-63A7-425A-A379-53694A83D694}" type="pres">
      <dgm:prSet presAssocID="{819943A0-BC25-43FB-9C5C-9E5FB227E7F7}" presName="connectorText" presStyleLbl="sibTrans2D1" presStyleIdx="2" presStyleCnt="3"/>
      <dgm:spPr>
        <a:prstGeom prst="rightArrow">
          <a:avLst/>
        </a:prstGeom>
      </dgm:spPr>
      <dgm:t>
        <a:bodyPr/>
        <a:lstStyle/>
        <a:p>
          <a:endParaRPr lang="el-GR"/>
        </a:p>
      </dgm:t>
    </dgm:pt>
  </dgm:ptLst>
  <dgm:cxnLst>
    <dgm:cxn modelId="{2E82D006-FFE8-4A8D-8BAB-C67175386AD7}" type="presOf" srcId="{819943A0-BC25-43FB-9C5C-9E5FB227E7F7}" destId="{EFF18FE7-63A7-425A-A379-53694A83D694}" srcOrd="1" destOrd="0" presId="urn:microsoft.com/office/officeart/2005/8/layout/cycle7"/>
    <dgm:cxn modelId="{7C7E52E2-4FA7-4BEA-8CF4-6A08BDD2A3BF}" type="presOf" srcId="{881E5278-362B-4576-A736-B2E12FE30263}" destId="{2EAFDF2B-8D3C-441B-A5DE-C96058D15A04}" srcOrd="0" destOrd="0" presId="urn:microsoft.com/office/officeart/2005/8/layout/cycle7"/>
    <dgm:cxn modelId="{F144906A-8D30-4EBF-BDDC-C84CE6C215CC}" type="presOf" srcId="{B314AB25-7685-406B-BCCD-B301E56B98A7}" destId="{C3461EB5-C261-497C-984D-11326CE7BA96}" srcOrd="1" destOrd="0" presId="urn:microsoft.com/office/officeart/2005/8/layout/cycle7"/>
    <dgm:cxn modelId="{1B99BC7D-5165-48B7-8B91-25B5E830F007}" type="presOf" srcId="{3F4A0F96-F510-45E0-B401-CDAB4ECBA846}" destId="{BABA8246-77A4-451F-BDEE-85F3B8C6694F}" srcOrd="0" destOrd="0" presId="urn:microsoft.com/office/officeart/2005/8/layout/cycle7"/>
    <dgm:cxn modelId="{5231A578-F38A-42CB-8D60-DF7269CD0B54}" type="presOf" srcId="{C0E4C1E4-3093-4420-8016-C6C3E23DC9C2}" destId="{8F4B07CF-CA53-4D19-B0A8-F43A2806670D}" srcOrd="1" destOrd="0" presId="urn:microsoft.com/office/officeart/2005/8/layout/cycle7"/>
    <dgm:cxn modelId="{2D5364F8-1EC1-4D6D-9003-6955CF6D4CBA}" srcId="{3F4A0F96-F510-45E0-B401-CDAB4ECBA846}" destId="{881E5278-362B-4576-A736-B2E12FE30263}" srcOrd="2" destOrd="0" parTransId="{5ED8A51E-B122-496F-8467-5D6E736553BB}" sibTransId="{819943A0-BC25-43FB-9C5C-9E5FB227E7F7}"/>
    <dgm:cxn modelId="{F99E8EF8-6614-4465-9BD9-E4B2A8BF444D}" srcId="{3F4A0F96-F510-45E0-B401-CDAB4ECBA846}" destId="{B4FDFB3C-678D-4744-B535-C61CB51BBD3B}" srcOrd="0" destOrd="0" parTransId="{D1631486-2F4B-4388-A3A4-7ECC8FBA11A2}" sibTransId="{B314AB25-7685-406B-BCCD-B301E56B98A7}"/>
    <dgm:cxn modelId="{99292D8D-2004-4B87-BDA2-CDB1C2A417C2}" type="presOf" srcId="{819943A0-BC25-43FB-9C5C-9E5FB227E7F7}" destId="{4EA6F0BB-4E99-47B7-8C19-A411EDCD0F2F}" srcOrd="0" destOrd="0" presId="urn:microsoft.com/office/officeart/2005/8/layout/cycle7"/>
    <dgm:cxn modelId="{DD561F34-76E2-4281-8EB2-9AC1F6DB8BA7}" srcId="{3F4A0F96-F510-45E0-B401-CDAB4ECBA846}" destId="{72323D2D-D4DB-487E-9783-8A0FFF4CA69C}" srcOrd="1" destOrd="0" parTransId="{990CF4EC-0861-4B69-96FA-7A20866FC9BD}" sibTransId="{C0E4C1E4-3093-4420-8016-C6C3E23DC9C2}"/>
    <dgm:cxn modelId="{D6AFF71E-5179-49CB-A359-92B8E748B2C4}" type="presOf" srcId="{72323D2D-D4DB-487E-9783-8A0FFF4CA69C}" destId="{6B120B0F-DE83-4001-910B-AE85B5B5844F}" srcOrd="0" destOrd="0" presId="urn:microsoft.com/office/officeart/2005/8/layout/cycle7"/>
    <dgm:cxn modelId="{FD1C8617-7643-43E0-AAF7-E10CD330D724}" type="presOf" srcId="{B314AB25-7685-406B-BCCD-B301E56B98A7}" destId="{25C241A6-5938-4E5A-93B0-D0FAE830E678}" srcOrd="0" destOrd="0" presId="urn:microsoft.com/office/officeart/2005/8/layout/cycle7"/>
    <dgm:cxn modelId="{9C1B67DD-2601-41F0-B8B2-E826F6F3E9FB}" type="presOf" srcId="{B4FDFB3C-678D-4744-B535-C61CB51BBD3B}" destId="{73F8627D-75A9-4488-BA63-5FAF7CAC832B}" srcOrd="0" destOrd="0" presId="urn:microsoft.com/office/officeart/2005/8/layout/cycle7"/>
    <dgm:cxn modelId="{63B88BCA-1328-42C5-806C-A4AF564EA9BA}" type="presOf" srcId="{C0E4C1E4-3093-4420-8016-C6C3E23DC9C2}" destId="{27D59A19-8F56-448A-820F-3F1404FAC28C}" srcOrd="0" destOrd="0" presId="urn:microsoft.com/office/officeart/2005/8/layout/cycle7"/>
    <dgm:cxn modelId="{6446CA1B-5DCB-4421-926A-A8CA2C7B01FF}" type="presParOf" srcId="{BABA8246-77A4-451F-BDEE-85F3B8C6694F}" destId="{73F8627D-75A9-4488-BA63-5FAF7CAC832B}" srcOrd="0" destOrd="0" presId="urn:microsoft.com/office/officeart/2005/8/layout/cycle7"/>
    <dgm:cxn modelId="{D6786DC9-21E8-4EF7-B274-F2A019887D0E}" type="presParOf" srcId="{BABA8246-77A4-451F-BDEE-85F3B8C6694F}" destId="{25C241A6-5938-4E5A-93B0-D0FAE830E678}" srcOrd="1" destOrd="0" presId="urn:microsoft.com/office/officeart/2005/8/layout/cycle7"/>
    <dgm:cxn modelId="{C960DF74-8C19-459F-963F-B160409091F4}" type="presParOf" srcId="{25C241A6-5938-4E5A-93B0-D0FAE830E678}" destId="{C3461EB5-C261-497C-984D-11326CE7BA96}" srcOrd="0" destOrd="0" presId="urn:microsoft.com/office/officeart/2005/8/layout/cycle7"/>
    <dgm:cxn modelId="{5D229E4D-C86E-4B58-982B-8A80A5572810}" type="presParOf" srcId="{BABA8246-77A4-451F-BDEE-85F3B8C6694F}" destId="{6B120B0F-DE83-4001-910B-AE85B5B5844F}" srcOrd="2" destOrd="0" presId="urn:microsoft.com/office/officeart/2005/8/layout/cycle7"/>
    <dgm:cxn modelId="{3C3B6593-3AE2-4A55-900A-FB9C4C69C082}" type="presParOf" srcId="{BABA8246-77A4-451F-BDEE-85F3B8C6694F}" destId="{27D59A19-8F56-448A-820F-3F1404FAC28C}" srcOrd="3" destOrd="0" presId="urn:microsoft.com/office/officeart/2005/8/layout/cycle7"/>
    <dgm:cxn modelId="{39D6AF73-B2DF-4245-985C-3C628132EE25}" type="presParOf" srcId="{27D59A19-8F56-448A-820F-3F1404FAC28C}" destId="{8F4B07CF-CA53-4D19-B0A8-F43A2806670D}" srcOrd="0" destOrd="0" presId="urn:microsoft.com/office/officeart/2005/8/layout/cycle7"/>
    <dgm:cxn modelId="{B7FCC8D6-CE2D-468E-8593-76FA5F959D80}" type="presParOf" srcId="{BABA8246-77A4-451F-BDEE-85F3B8C6694F}" destId="{2EAFDF2B-8D3C-441B-A5DE-C96058D15A04}" srcOrd="4" destOrd="0" presId="urn:microsoft.com/office/officeart/2005/8/layout/cycle7"/>
    <dgm:cxn modelId="{C77FC37B-D76A-4A43-8A86-13BFEAAD022A}" type="presParOf" srcId="{BABA8246-77A4-451F-BDEE-85F3B8C6694F}" destId="{4EA6F0BB-4E99-47B7-8C19-A411EDCD0F2F}" srcOrd="5" destOrd="0" presId="urn:microsoft.com/office/officeart/2005/8/layout/cycle7"/>
    <dgm:cxn modelId="{74F028B3-5205-4902-8428-A3D7B2BF2886}" type="presParOf" srcId="{4EA6F0BB-4E99-47B7-8C19-A411EDCD0F2F}" destId="{EFF18FE7-63A7-425A-A379-53694A83D694}" srcOrd="0" destOrd="0" presId="urn:microsoft.com/office/officeart/2005/8/layout/cycle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89DC7FC-B030-4AFB-BBB8-C22DB7CA8E07}" type="doc">
      <dgm:prSet loTypeId="urn:microsoft.com/office/officeart/2005/8/layout/hierarchy6" loCatId="hierarchy" qsTypeId="urn:microsoft.com/office/officeart/2005/8/quickstyle/simple1" qsCatId="simple" csTypeId="urn:microsoft.com/office/officeart/2005/8/colors/accent1_2" csCatId="accent1" phldr="1"/>
      <dgm:spPr/>
      <dgm:t>
        <a:bodyPr/>
        <a:lstStyle/>
        <a:p>
          <a:endParaRPr lang="el-GR"/>
        </a:p>
      </dgm:t>
    </dgm:pt>
    <dgm:pt modelId="{5038E635-4AEA-4ADB-B7DA-24BD1748B3FB}">
      <dgm:prSet phldrT="[Κείμενο]" custT="1"/>
      <dgm:spPr/>
      <dgm:t>
        <a:bodyPr/>
        <a:lstStyle/>
        <a:p>
          <a:r>
            <a:rPr lang="el-GR" sz="2400" dirty="0" smtClean="0">
              <a:solidFill>
                <a:srgbClr val="FF0000"/>
              </a:solidFill>
            </a:rPr>
            <a:t>Δραστηριότητες και αμοιβές</a:t>
          </a:r>
          <a:endParaRPr lang="el-GR" sz="2400" dirty="0"/>
        </a:p>
      </dgm:t>
    </dgm:pt>
    <dgm:pt modelId="{88B602BF-911A-43B4-A10A-93E61A0A92C3}" type="parTrans" cxnId="{1BB779C0-9E3B-4EE9-B68C-3861209C0EB4}">
      <dgm:prSet/>
      <dgm:spPr/>
      <dgm:t>
        <a:bodyPr/>
        <a:lstStyle/>
        <a:p>
          <a:endParaRPr lang="el-GR"/>
        </a:p>
      </dgm:t>
    </dgm:pt>
    <dgm:pt modelId="{DDA34150-8876-4159-B974-17EF10FC9230}" type="sibTrans" cxnId="{1BB779C0-9E3B-4EE9-B68C-3861209C0EB4}">
      <dgm:prSet/>
      <dgm:spPr/>
      <dgm:t>
        <a:bodyPr/>
        <a:lstStyle/>
        <a:p>
          <a:endParaRPr lang="el-GR"/>
        </a:p>
      </dgm:t>
    </dgm:pt>
    <dgm:pt modelId="{351BA673-7914-48CF-9071-7E2CCB377D09}">
      <dgm:prSet phldrT="[Κείμενο]" custT="1">
        <dgm:style>
          <a:lnRef idx="0">
            <a:schemeClr val="accent4"/>
          </a:lnRef>
          <a:fillRef idx="3">
            <a:schemeClr val="accent4"/>
          </a:fillRef>
          <a:effectRef idx="3">
            <a:schemeClr val="accent4"/>
          </a:effectRef>
          <a:fontRef idx="minor">
            <a:schemeClr val="lt1"/>
          </a:fontRef>
        </dgm:style>
      </dgm:prSet>
      <dgm:spPr/>
      <dgm:t>
        <a:bodyPr/>
        <a:lstStyle/>
        <a:p>
          <a:r>
            <a:rPr lang="el-GR" sz="2000" dirty="0" smtClean="0"/>
            <a:t>εμπόριο χρήματος</a:t>
          </a:r>
          <a:endParaRPr lang="el-GR" sz="2000" dirty="0"/>
        </a:p>
      </dgm:t>
    </dgm:pt>
    <dgm:pt modelId="{55468DCB-0194-49B8-907B-E6476148A7C0}" type="parTrans" cxnId="{1AA8F83A-B11B-45B4-9A32-0CFFA03943C9}">
      <dgm:prSet/>
      <dgm:spPr/>
      <dgm:t>
        <a:bodyPr/>
        <a:lstStyle/>
        <a:p>
          <a:endParaRPr lang="el-GR"/>
        </a:p>
      </dgm:t>
    </dgm:pt>
    <dgm:pt modelId="{018346C6-2A8F-4A4E-A47D-7127B5923DB7}" type="sibTrans" cxnId="{1AA8F83A-B11B-45B4-9A32-0CFFA03943C9}">
      <dgm:prSet/>
      <dgm:spPr/>
      <dgm:t>
        <a:bodyPr/>
        <a:lstStyle/>
        <a:p>
          <a:endParaRPr lang="el-GR"/>
        </a:p>
      </dgm:t>
    </dgm:pt>
    <dgm:pt modelId="{147FD7DA-54C8-4296-B8CB-17ECE50415E1}">
      <dgm:prSet phldrT="[Κείμενο]" custT="1">
        <dgm:style>
          <a:lnRef idx="0">
            <a:schemeClr val="accent6"/>
          </a:lnRef>
          <a:fillRef idx="3">
            <a:schemeClr val="accent6"/>
          </a:fillRef>
          <a:effectRef idx="3">
            <a:schemeClr val="accent6"/>
          </a:effectRef>
          <a:fontRef idx="minor">
            <a:schemeClr val="lt1"/>
          </a:fontRef>
        </dgm:style>
      </dgm:prSet>
      <dgm:spPr/>
      <dgm:t>
        <a:bodyPr/>
        <a:lstStyle/>
        <a:p>
          <a:pPr>
            <a:spcAft>
              <a:spcPts val="0"/>
            </a:spcAft>
          </a:pPr>
          <a:r>
            <a:rPr lang="el-GR" sz="2000" dirty="0" smtClean="0"/>
            <a:t>καθαρό έσοδο</a:t>
          </a:r>
        </a:p>
        <a:p>
          <a:pPr>
            <a:spcAft>
              <a:spcPct val="35000"/>
            </a:spcAft>
          </a:pPr>
          <a:r>
            <a:rPr lang="el-GR" sz="2000" dirty="0" smtClean="0"/>
            <a:t>από τόκους</a:t>
          </a:r>
          <a:endParaRPr lang="el-GR" sz="2000" dirty="0"/>
        </a:p>
      </dgm:t>
    </dgm:pt>
    <dgm:pt modelId="{A049F67B-EC83-4912-B2E2-6EF062B0F8E5}" type="parTrans" cxnId="{FDF9F5C2-098E-4513-BB3A-517726AF79FE}">
      <dgm:prSet/>
      <dgm:spPr/>
      <dgm:t>
        <a:bodyPr/>
        <a:lstStyle/>
        <a:p>
          <a:endParaRPr lang="el-GR"/>
        </a:p>
      </dgm:t>
    </dgm:pt>
    <dgm:pt modelId="{D61F5A52-8568-48CF-BF25-0AEFAF234DC8}" type="sibTrans" cxnId="{FDF9F5C2-098E-4513-BB3A-517726AF79FE}">
      <dgm:prSet/>
      <dgm:spPr/>
      <dgm:t>
        <a:bodyPr/>
        <a:lstStyle/>
        <a:p>
          <a:endParaRPr lang="el-GR"/>
        </a:p>
      </dgm:t>
    </dgm:pt>
    <dgm:pt modelId="{CA5089C9-1872-41E5-90A1-456887B27AEF}">
      <dgm:prSet phldrT="[Κείμενο]" custT="1">
        <dgm:style>
          <a:lnRef idx="0">
            <a:schemeClr val="accent2"/>
          </a:lnRef>
          <a:fillRef idx="3">
            <a:schemeClr val="accent2"/>
          </a:fillRef>
          <a:effectRef idx="3">
            <a:schemeClr val="accent2"/>
          </a:effectRef>
          <a:fontRef idx="minor">
            <a:schemeClr val="lt1"/>
          </a:fontRef>
        </dgm:style>
      </dgm:prSet>
      <dgm:spPr>
        <a:solidFill>
          <a:srgbClr val="FF0000"/>
        </a:solidFill>
      </dgm:spPr>
      <dgm:t>
        <a:bodyPr/>
        <a:lstStyle/>
        <a:p>
          <a:r>
            <a:rPr lang="el-GR" sz="2000" dirty="0" smtClean="0"/>
            <a:t>ανάληψη κινδύνων</a:t>
          </a:r>
          <a:endParaRPr lang="el-GR" sz="2000" dirty="0"/>
        </a:p>
      </dgm:t>
    </dgm:pt>
    <dgm:pt modelId="{33E4DC4A-579A-4DB0-A322-ED71BC5966A9}" type="parTrans" cxnId="{D15581B7-3BED-4D17-B2BF-D29011DFAA3C}">
      <dgm:prSet/>
      <dgm:spPr/>
      <dgm:t>
        <a:bodyPr/>
        <a:lstStyle/>
        <a:p>
          <a:endParaRPr lang="el-GR"/>
        </a:p>
      </dgm:t>
    </dgm:pt>
    <dgm:pt modelId="{5C8F76B9-866F-4DFA-8497-F0E98E7AE167}" type="sibTrans" cxnId="{D15581B7-3BED-4D17-B2BF-D29011DFAA3C}">
      <dgm:prSet/>
      <dgm:spPr/>
      <dgm:t>
        <a:bodyPr/>
        <a:lstStyle/>
        <a:p>
          <a:endParaRPr lang="el-GR"/>
        </a:p>
      </dgm:t>
    </dgm:pt>
    <dgm:pt modelId="{190CEA38-7ECE-4682-B372-FB0CDF21703A}">
      <dgm:prSet phldrT="[Κείμενο]" custT="1">
        <dgm:style>
          <a:lnRef idx="0">
            <a:schemeClr val="accent5"/>
          </a:lnRef>
          <a:fillRef idx="3">
            <a:schemeClr val="accent5"/>
          </a:fillRef>
          <a:effectRef idx="3">
            <a:schemeClr val="accent5"/>
          </a:effectRef>
          <a:fontRef idx="minor">
            <a:schemeClr val="lt1"/>
          </a:fontRef>
        </dgm:style>
      </dgm:prSet>
      <dgm:spPr/>
      <dgm:t>
        <a:bodyPr/>
        <a:lstStyle/>
        <a:p>
          <a:r>
            <a:rPr lang="el-GR" sz="2000" dirty="0" smtClean="0"/>
            <a:t>αποτελέσματα (κέρδη, ζημίες) χρηματοοικονο-μικών πράξεων</a:t>
          </a:r>
          <a:endParaRPr lang="el-GR" sz="2000" dirty="0"/>
        </a:p>
      </dgm:t>
    </dgm:pt>
    <dgm:pt modelId="{6A14A215-8433-4C53-9B2A-C0294AA03639}" type="parTrans" cxnId="{07D88851-8638-44A0-B1AB-ACF0CF988192}">
      <dgm:prSet/>
      <dgm:spPr/>
      <dgm:t>
        <a:bodyPr/>
        <a:lstStyle/>
        <a:p>
          <a:endParaRPr lang="el-GR"/>
        </a:p>
      </dgm:t>
    </dgm:pt>
    <dgm:pt modelId="{A51BF75F-393D-414A-8F05-286E50CEED0F}" type="sibTrans" cxnId="{07D88851-8638-44A0-B1AB-ACF0CF988192}">
      <dgm:prSet/>
      <dgm:spPr/>
      <dgm:t>
        <a:bodyPr/>
        <a:lstStyle/>
        <a:p>
          <a:endParaRPr lang="el-GR"/>
        </a:p>
      </dgm:t>
    </dgm:pt>
    <dgm:pt modelId="{1E6B8C50-8EEF-4120-935C-2AA46229CA1B}">
      <dgm:prSet custT="1">
        <dgm:style>
          <a:lnRef idx="0">
            <a:schemeClr val="accent2"/>
          </a:lnRef>
          <a:fillRef idx="3">
            <a:schemeClr val="accent2"/>
          </a:fillRef>
          <a:effectRef idx="3">
            <a:schemeClr val="accent2"/>
          </a:effectRef>
          <a:fontRef idx="minor">
            <a:schemeClr val="lt1"/>
          </a:fontRef>
        </dgm:style>
      </dgm:prSet>
      <dgm:spPr/>
      <dgm:t>
        <a:bodyPr/>
        <a:lstStyle/>
        <a:p>
          <a:r>
            <a:rPr lang="el-GR" sz="2000" dirty="0" smtClean="0"/>
            <a:t>εμπόριο πίστης και παροχή υπηρεσιών από λοιπές δραστηριότητες</a:t>
          </a:r>
          <a:endParaRPr lang="el-GR" sz="2000" dirty="0"/>
        </a:p>
      </dgm:t>
    </dgm:pt>
    <dgm:pt modelId="{AEF31C22-6EC0-47D4-8FD3-C53639253558}" type="parTrans" cxnId="{516CC02A-30A1-4094-8FCF-A8C8713F4917}">
      <dgm:prSet/>
      <dgm:spPr/>
      <dgm:t>
        <a:bodyPr/>
        <a:lstStyle/>
        <a:p>
          <a:endParaRPr lang="el-GR"/>
        </a:p>
      </dgm:t>
    </dgm:pt>
    <dgm:pt modelId="{F425CF3D-0B48-4EB9-AC74-154FC9A0B956}" type="sibTrans" cxnId="{516CC02A-30A1-4094-8FCF-A8C8713F4917}">
      <dgm:prSet/>
      <dgm:spPr/>
      <dgm:t>
        <a:bodyPr/>
        <a:lstStyle/>
        <a:p>
          <a:endParaRPr lang="el-GR"/>
        </a:p>
      </dgm:t>
    </dgm:pt>
    <dgm:pt modelId="{F88828D9-9907-4049-9E8B-0CFCCB196533}">
      <dgm:prSet custT="1">
        <dgm:style>
          <a:lnRef idx="0">
            <a:schemeClr val="accent1"/>
          </a:lnRef>
          <a:fillRef idx="3">
            <a:schemeClr val="accent1"/>
          </a:fillRef>
          <a:effectRef idx="3">
            <a:schemeClr val="accent1"/>
          </a:effectRef>
          <a:fontRef idx="minor">
            <a:schemeClr val="lt1"/>
          </a:fontRef>
        </dgm:style>
      </dgm:prSet>
      <dgm:spPr>
        <a:solidFill>
          <a:srgbClr val="3333CC"/>
        </a:solidFill>
      </dgm:spPr>
      <dgm:t>
        <a:bodyPr/>
        <a:lstStyle/>
        <a:p>
          <a:pPr>
            <a:spcAft>
              <a:spcPts val="0"/>
            </a:spcAft>
          </a:pPr>
          <a:r>
            <a:rPr lang="el-GR" sz="2000" dirty="0" smtClean="0"/>
            <a:t>αμοιβές</a:t>
          </a:r>
        </a:p>
        <a:p>
          <a:pPr>
            <a:spcAft>
              <a:spcPct val="35000"/>
            </a:spcAft>
          </a:pPr>
          <a:r>
            <a:rPr lang="el-GR" sz="2000" dirty="0" smtClean="0"/>
            <a:t>και προμήθειες</a:t>
          </a:r>
          <a:endParaRPr lang="el-GR" sz="2000" dirty="0"/>
        </a:p>
      </dgm:t>
    </dgm:pt>
    <dgm:pt modelId="{005FED72-F3C8-431B-9122-541B050CE5C8}" type="parTrans" cxnId="{96080F0F-6390-475D-B81A-9CFA050BF4EE}">
      <dgm:prSet/>
      <dgm:spPr/>
      <dgm:t>
        <a:bodyPr/>
        <a:lstStyle/>
        <a:p>
          <a:endParaRPr lang="el-GR"/>
        </a:p>
      </dgm:t>
    </dgm:pt>
    <dgm:pt modelId="{E1AA834F-B090-43A3-A75B-FD52E689F205}" type="sibTrans" cxnId="{96080F0F-6390-475D-B81A-9CFA050BF4EE}">
      <dgm:prSet/>
      <dgm:spPr/>
      <dgm:t>
        <a:bodyPr/>
        <a:lstStyle/>
        <a:p>
          <a:endParaRPr lang="el-GR"/>
        </a:p>
      </dgm:t>
    </dgm:pt>
    <dgm:pt modelId="{BD85158F-AE03-4F00-9898-339FF33E13B8}" type="pres">
      <dgm:prSet presAssocID="{F89DC7FC-B030-4AFB-BBB8-C22DB7CA8E07}" presName="mainComposite" presStyleCnt="0">
        <dgm:presLayoutVars>
          <dgm:chPref val="1"/>
          <dgm:dir/>
          <dgm:animOne val="branch"/>
          <dgm:animLvl val="lvl"/>
          <dgm:resizeHandles val="exact"/>
        </dgm:presLayoutVars>
      </dgm:prSet>
      <dgm:spPr/>
      <dgm:t>
        <a:bodyPr/>
        <a:lstStyle/>
        <a:p>
          <a:endParaRPr lang="el-GR"/>
        </a:p>
      </dgm:t>
    </dgm:pt>
    <dgm:pt modelId="{EEA190D6-2A71-4218-AA7F-30D12DD8B4A1}" type="pres">
      <dgm:prSet presAssocID="{F89DC7FC-B030-4AFB-BBB8-C22DB7CA8E07}" presName="hierFlow" presStyleCnt="0"/>
      <dgm:spPr/>
    </dgm:pt>
    <dgm:pt modelId="{106C8EAC-504C-404F-A264-9E7C901F7236}" type="pres">
      <dgm:prSet presAssocID="{F89DC7FC-B030-4AFB-BBB8-C22DB7CA8E07}" presName="hierChild1" presStyleCnt="0">
        <dgm:presLayoutVars>
          <dgm:chPref val="1"/>
          <dgm:animOne val="branch"/>
          <dgm:animLvl val="lvl"/>
        </dgm:presLayoutVars>
      </dgm:prSet>
      <dgm:spPr/>
    </dgm:pt>
    <dgm:pt modelId="{A25F57B6-ED47-4F16-8299-BFBB935DFDF9}" type="pres">
      <dgm:prSet presAssocID="{5038E635-4AEA-4ADB-B7DA-24BD1748B3FB}" presName="Name14" presStyleCnt="0"/>
      <dgm:spPr/>
    </dgm:pt>
    <dgm:pt modelId="{7C6F5AE2-D8C9-46D3-B5F5-43B6326E9F5C}" type="pres">
      <dgm:prSet presAssocID="{5038E635-4AEA-4ADB-B7DA-24BD1748B3FB}" presName="level1Shape" presStyleLbl="node0" presStyleIdx="0" presStyleCnt="1" custScaleX="194268">
        <dgm:presLayoutVars>
          <dgm:chPref val="3"/>
        </dgm:presLayoutVars>
      </dgm:prSet>
      <dgm:spPr/>
      <dgm:t>
        <a:bodyPr/>
        <a:lstStyle/>
        <a:p>
          <a:endParaRPr lang="el-GR"/>
        </a:p>
      </dgm:t>
    </dgm:pt>
    <dgm:pt modelId="{338FF22C-6B58-4CAD-9981-5EEF8951F957}" type="pres">
      <dgm:prSet presAssocID="{5038E635-4AEA-4ADB-B7DA-24BD1748B3FB}" presName="hierChild2" presStyleCnt="0"/>
      <dgm:spPr/>
    </dgm:pt>
    <dgm:pt modelId="{589AFC2B-EA46-4B86-AA8B-2C5BAC75C672}" type="pres">
      <dgm:prSet presAssocID="{55468DCB-0194-49B8-907B-E6476148A7C0}" presName="Name19" presStyleLbl="parChTrans1D2" presStyleIdx="0" presStyleCnt="3"/>
      <dgm:spPr/>
      <dgm:t>
        <a:bodyPr/>
        <a:lstStyle/>
        <a:p>
          <a:endParaRPr lang="el-GR"/>
        </a:p>
      </dgm:t>
    </dgm:pt>
    <dgm:pt modelId="{DDE612B8-ED8D-48D2-94BA-AC3F22299A9B}" type="pres">
      <dgm:prSet presAssocID="{351BA673-7914-48CF-9071-7E2CCB377D09}" presName="Name21" presStyleCnt="0"/>
      <dgm:spPr/>
    </dgm:pt>
    <dgm:pt modelId="{F7E6FEC6-8D5B-4F72-8D73-5CA3E839C2D3}" type="pres">
      <dgm:prSet presAssocID="{351BA673-7914-48CF-9071-7E2CCB377D09}" presName="level2Shape" presStyleLbl="node2" presStyleIdx="0" presStyleCnt="3"/>
      <dgm:spPr/>
      <dgm:t>
        <a:bodyPr/>
        <a:lstStyle/>
        <a:p>
          <a:endParaRPr lang="el-GR"/>
        </a:p>
      </dgm:t>
    </dgm:pt>
    <dgm:pt modelId="{850E55C6-9EBF-4956-9709-78BBFBD0EC7A}" type="pres">
      <dgm:prSet presAssocID="{351BA673-7914-48CF-9071-7E2CCB377D09}" presName="hierChild3" presStyleCnt="0"/>
      <dgm:spPr/>
    </dgm:pt>
    <dgm:pt modelId="{F1963402-1AD5-4858-B59B-96DB495A97D7}" type="pres">
      <dgm:prSet presAssocID="{A049F67B-EC83-4912-B2E2-6EF062B0F8E5}" presName="Name19" presStyleLbl="parChTrans1D3" presStyleIdx="0" presStyleCnt="3"/>
      <dgm:spPr/>
      <dgm:t>
        <a:bodyPr/>
        <a:lstStyle/>
        <a:p>
          <a:endParaRPr lang="el-GR"/>
        </a:p>
      </dgm:t>
    </dgm:pt>
    <dgm:pt modelId="{163C9837-9AE5-4117-B979-FCED8986392E}" type="pres">
      <dgm:prSet presAssocID="{147FD7DA-54C8-4296-B8CB-17ECE50415E1}" presName="Name21" presStyleCnt="0"/>
      <dgm:spPr/>
    </dgm:pt>
    <dgm:pt modelId="{85C21064-8AF0-479A-905F-B8022EFE2080}" type="pres">
      <dgm:prSet presAssocID="{147FD7DA-54C8-4296-B8CB-17ECE50415E1}" presName="level2Shape" presStyleLbl="node3" presStyleIdx="0" presStyleCnt="3"/>
      <dgm:spPr/>
      <dgm:t>
        <a:bodyPr/>
        <a:lstStyle/>
        <a:p>
          <a:endParaRPr lang="el-GR"/>
        </a:p>
      </dgm:t>
    </dgm:pt>
    <dgm:pt modelId="{CE6F496B-71A8-4BDF-A48E-4DC06CD6C6A4}" type="pres">
      <dgm:prSet presAssocID="{147FD7DA-54C8-4296-B8CB-17ECE50415E1}" presName="hierChild3" presStyleCnt="0"/>
      <dgm:spPr/>
    </dgm:pt>
    <dgm:pt modelId="{F3E207A9-19C8-4E95-9FAC-29040AC5741C}" type="pres">
      <dgm:prSet presAssocID="{33E4DC4A-579A-4DB0-A322-ED71BC5966A9}" presName="Name19" presStyleLbl="parChTrans1D2" presStyleIdx="1" presStyleCnt="3"/>
      <dgm:spPr/>
      <dgm:t>
        <a:bodyPr/>
        <a:lstStyle/>
        <a:p>
          <a:endParaRPr lang="el-GR"/>
        </a:p>
      </dgm:t>
    </dgm:pt>
    <dgm:pt modelId="{548B0401-5237-43F9-AFC7-0D417DBFA8B2}" type="pres">
      <dgm:prSet presAssocID="{CA5089C9-1872-41E5-90A1-456887B27AEF}" presName="Name21" presStyleCnt="0"/>
      <dgm:spPr/>
    </dgm:pt>
    <dgm:pt modelId="{4373A0D0-749C-4C4B-8F39-461AC94136D8}" type="pres">
      <dgm:prSet presAssocID="{CA5089C9-1872-41E5-90A1-456887B27AEF}" presName="level2Shape" presStyleLbl="node2" presStyleIdx="1" presStyleCnt="3"/>
      <dgm:spPr/>
      <dgm:t>
        <a:bodyPr/>
        <a:lstStyle/>
        <a:p>
          <a:endParaRPr lang="el-GR"/>
        </a:p>
      </dgm:t>
    </dgm:pt>
    <dgm:pt modelId="{F639B584-8CC0-43E5-9E49-86E86AEA5B82}" type="pres">
      <dgm:prSet presAssocID="{CA5089C9-1872-41E5-90A1-456887B27AEF}" presName="hierChild3" presStyleCnt="0"/>
      <dgm:spPr/>
    </dgm:pt>
    <dgm:pt modelId="{DEF5E463-5CF4-4A3E-8CB9-334EAD49B358}" type="pres">
      <dgm:prSet presAssocID="{6A14A215-8433-4C53-9B2A-C0294AA03639}" presName="Name19" presStyleLbl="parChTrans1D3" presStyleIdx="1" presStyleCnt="3"/>
      <dgm:spPr/>
      <dgm:t>
        <a:bodyPr/>
        <a:lstStyle/>
        <a:p>
          <a:endParaRPr lang="el-GR"/>
        </a:p>
      </dgm:t>
    </dgm:pt>
    <dgm:pt modelId="{FBAADFB8-146B-4A45-8C7D-AC06BF3A6058}" type="pres">
      <dgm:prSet presAssocID="{190CEA38-7ECE-4682-B372-FB0CDF21703A}" presName="Name21" presStyleCnt="0"/>
      <dgm:spPr/>
    </dgm:pt>
    <dgm:pt modelId="{3CAAFB5A-7C48-4A47-8292-1B0E72275A3A}" type="pres">
      <dgm:prSet presAssocID="{190CEA38-7ECE-4682-B372-FB0CDF21703A}" presName="level2Shape" presStyleLbl="node3" presStyleIdx="1" presStyleCnt="3"/>
      <dgm:spPr/>
      <dgm:t>
        <a:bodyPr/>
        <a:lstStyle/>
        <a:p>
          <a:endParaRPr lang="el-GR"/>
        </a:p>
      </dgm:t>
    </dgm:pt>
    <dgm:pt modelId="{13CA8CE8-5B2F-40C8-8633-2A97D294F6BC}" type="pres">
      <dgm:prSet presAssocID="{190CEA38-7ECE-4682-B372-FB0CDF21703A}" presName="hierChild3" presStyleCnt="0"/>
      <dgm:spPr/>
    </dgm:pt>
    <dgm:pt modelId="{F1533E95-B880-4DA0-8D61-DFFB0EE39E83}" type="pres">
      <dgm:prSet presAssocID="{AEF31C22-6EC0-47D4-8FD3-C53639253558}" presName="Name19" presStyleLbl="parChTrans1D2" presStyleIdx="2" presStyleCnt="3"/>
      <dgm:spPr/>
      <dgm:t>
        <a:bodyPr/>
        <a:lstStyle/>
        <a:p>
          <a:endParaRPr lang="el-GR"/>
        </a:p>
      </dgm:t>
    </dgm:pt>
    <dgm:pt modelId="{B2731DFB-F158-492D-A1C9-E5F744DFA2D5}" type="pres">
      <dgm:prSet presAssocID="{1E6B8C50-8EEF-4120-935C-2AA46229CA1B}" presName="Name21" presStyleCnt="0"/>
      <dgm:spPr/>
    </dgm:pt>
    <dgm:pt modelId="{4F7805A8-3DF2-4308-B55E-97AFFB39A815}" type="pres">
      <dgm:prSet presAssocID="{1E6B8C50-8EEF-4120-935C-2AA46229CA1B}" presName="level2Shape" presStyleLbl="node2" presStyleIdx="2" presStyleCnt="3"/>
      <dgm:spPr/>
      <dgm:t>
        <a:bodyPr/>
        <a:lstStyle/>
        <a:p>
          <a:endParaRPr lang="el-GR"/>
        </a:p>
      </dgm:t>
    </dgm:pt>
    <dgm:pt modelId="{7A764F42-C153-44C9-8AB9-5BAC8D54B5A4}" type="pres">
      <dgm:prSet presAssocID="{1E6B8C50-8EEF-4120-935C-2AA46229CA1B}" presName="hierChild3" presStyleCnt="0"/>
      <dgm:spPr/>
    </dgm:pt>
    <dgm:pt modelId="{7A96DC7C-7C5C-4DE4-9B56-616F15BAE259}" type="pres">
      <dgm:prSet presAssocID="{005FED72-F3C8-431B-9122-541B050CE5C8}" presName="Name19" presStyleLbl="parChTrans1D3" presStyleIdx="2" presStyleCnt="3"/>
      <dgm:spPr/>
      <dgm:t>
        <a:bodyPr/>
        <a:lstStyle/>
        <a:p>
          <a:endParaRPr lang="el-GR"/>
        </a:p>
      </dgm:t>
    </dgm:pt>
    <dgm:pt modelId="{474CFDDF-6D97-4CC0-A594-72E456E8FEB5}" type="pres">
      <dgm:prSet presAssocID="{F88828D9-9907-4049-9E8B-0CFCCB196533}" presName="Name21" presStyleCnt="0"/>
      <dgm:spPr/>
    </dgm:pt>
    <dgm:pt modelId="{5AD72348-590C-4EA6-B571-844FD3159D96}" type="pres">
      <dgm:prSet presAssocID="{F88828D9-9907-4049-9E8B-0CFCCB196533}" presName="level2Shape" presStyleLbl="node3" presStyleIdx="2" presStyleCnt="3"/>
      <dgm:spPr/>
      <dgm:t>
        <a:bodyPr/>
        <a:lstStyle/>
        <a:p>
          <a:endParaRPr lang="el-GR"/>
        </a:p>
      </dgm:t>
    </dgm:pt>
    <dgm:pt modelId="{A020B558-EF25-4075-B5B8-D6427AA89549}" type="pres">
      <dgm:prSet presAssocID="{F88828D9-9907-4049-9E8B-0CFCCB196533}" presName="hierChild3" presStyleCnt="0"/>
      <dgm:spPr/>
    </dgm:pt>
    <dgm:pt modelId="{FFC4C9ED-356A-4C7B-A21D-CFBC44CD7F23}" type="pres">
      <dgm:prSet presAssocID="{F89DC7FC-B030-4AFB-BBB8-C22DB7CA8E07}" presName="bgShapesFlow" presStyleCnt="0"/>
      <dgm:spPr/>
    </dgm:pt>
  </dgm:ptLst>
  <dgm:cxnLst>
    <dgm:cxn modelId="{FDF9F5C2-098E-4513-BB3A-517726AF79FE}" srcId="{351BA673-7914-48CF-9071-7E2CCB377D09}" destId="{147FD7DA-54C8-4296-B8CB-17ECE50415E1}" srcOrd="0" destOrd="0" parTransId="{A049F67B-EC83-4912-B2E2-6EF062B0F8E5}" sibTransId="{D61F5A52-8568-48CF-BF25-0AEFAF234DC8}"/>
    <dgm:cxn modelId="{AD71D594-8450-4C6A-8CA7-081A68F69B9B}" type="presOf" srcId="{5038E635-4AEA-4ADB-B7DA-24BD1748B3FB}" destId="{7C6F5AE2-D8C9-46D3-B5F5-43B6326E9F5C}" srcOrd="0" destOrd="0" presId="urn:microsoft.com/office/officeart/2005/8/layout/hierarchy6"/>
    <dgm:cxn modelId="{8C52CFFF-8F20-4DE5-8CE5-794971851F40}" type="presOf" srcId="{AEF31C22-6EC0-47D4-8FD3-C53639253558}" destId="{F1533E95-B880-4DA0-8D61-DFFB0EE39E83}" srcOrd="0" destOrd="0" presId="urn:microsoft.com/office/officeart/2005/8/layout/hierarchy6"/>
    <dgm:cxn modelId="{AAB51717-B843-4984-809E-8B965FA19BE9}" type="presOf" srcId="{005FED72-F3C8-431B-9122-541B050CE5C8}" destId="{7A96DC7C-7C5C-4DE4-9B56-616F15BAE259}" srcOrd="0" destOrd="0" presId="urn:microsoft.com/office/officeart/2005/8/layout/hierarchy6"/>
    <dgm:cxn modelId="{D29C0E9E-0F2C-403E-98DC-4A665AD8D510}" type="presOf" srcId="{147FD7DA-54C8-4296-B8CB-17ECE50415E1}" destId="{85C21064-8AF0-479A-905F-B8022EFE2080}" srcOrd="0" destOrd="0" presId="urn:microsoft.com/office/officeart/2005/8/layout/hierarchy6"/>
    <dgm:cxn modelId="{1130CA3B-A2BD-4140-BF56-F5C2FD4AEE66}" type="presOf" srcId="{33E4DC4A-579A-4DB0-A322-ED71BC5966A9}" destId="{F3E207A9-19C8-4E95-9FAC-29040AC5741C}" srcOrd="0" destOrd="0" presId="urn:microsoft.com/office/officeart/2005/8/layout/hierarchy6"/>
    <dgm:cxn modelId="{D905130A-930C-45BA-B310-0533EB7DD041}" type="presOf" srcId="{351BA673-7914-48CF-9071-7E2CCB377D09}" destId="{F7E6FEC6-8D5B-4F72-8D73-5CA3E839C2D3}" srcOrd="0" destOrd="0" presId="urn:microsoft.com/office/officeart/2005/8/layout/hierarchy6"/>
    <dgm:cxn modelId="{1AA8F83A-B11B-45B4-9A32-0CFFA03943C9}" srcId="{5038E635-4AEA-4ADB-B7DA-24BD1748B3FB}" destId="{351BA673-7914-48CF-9071-7E2CCB377D09}" srcOrd="0" destOrd="0" parTransId="{55468DCB-0194-49B8-907B-E6476148A7C0}" sibTransId="{018346C6-2A8F-4A4E-A47D-7127B5923DB7}"/>
    <dgm:cxn modelId="{16C36194-4D18-4560-9C3D-4F915BF8C584}" type="presOf" srcId="{F88828D9-9907-4049-9E8B-0CFCCB196533}" destId="{5AD72348-590C-4EA6-B571-844FD3159D96}" srcOrd="0" destOrd="0" presId="urn:microsoft.com/office/officeart/2005/8/layout/hierarchy6"/>
    <dgm:cxn modelId="{6BE192B3-EC4C-4AD0-BC91-8D7E0922943B}" type="presOf" srcId="{55468DCB-0194-49B8-907B-E6476148A7C0}" destId="{589AFC2B-EA46-4B86-AA8B-2C5BAC75C672}" srcOrd="0" destOrd="0" presId="urn:microsoft.com/office/officeart/2005/8/layout/hierarchy6"/>
    <dgm:cxn modelId="{1BB779C0-9E3B-4EE9-B68C-3861209C0EB4}" srcId="{F89DC7FC-B030-4AFB-BBB8-C22DB7CA8E07}" destId="{5038E635-4AEA-4ADB-B7DA-24BD1748B3FB}" srcOrd="0" destOrd="0" parTransId="{88B602BF-911A-43B4-A10A-93E61A0A92C3}" sibTransId="{DDA34150-8876-4159-B974-17EF10FC9230}"/>
    <dgm:cxn modelId="{942C4A0D-FB61-4720-9F14-0928FDA7B366}" type="presOf" srcId="{F89DC7FC-B030-4AFB-BBB8-C22DB7CA8E07}" destId="{BD85158F-AE03-4F00-9898-339FF33E13B8}" srcOrd="0" destOrd="0" presId="urn:microsoft.com/office/officeart/2005/8/layout/hierarchy6"/>
    <dgm:cxn modelId="{D7D46A9B-8B1E-48F6-A46C-F6708001B4E6}" type="presOf" srcId="{190CEA38-7ECE-4682-B372-FB0CDF21703A}" destId="{3CAAFB5A-7C48-4A47-8292-1B0E72275A3A}" srcOrd="0" destOrd="0" presId="urn:microsoft.com/office/officeart/2005/8/layout/hierarchy6"/>
    <dgm:cxn modelId="{516CC02A-30A1-4094-8FCF-A8C8713F4917}" srcId="{5038E635-4AEA-4ADB-B7DA-24BD1748B3FB}" destId="{1E6B8C50-8EEF-4120-935C-2AA46229CA1B}" srcOrd="2" destOrd="0" parTransId="{AEF31C22-6EC0-47D4-8FD3-C53639253558}" sibTransId="{F425CF3D-0B48-4EB9-AC74-154FC9A0B956}"/>
    <dgm:cxn modelId="{D15581B7-3BED-4D17-B2BF-D29011DFAA3C}" srcId="{5038E635-4AEA-4ADB-B7DA-24BD1748B3FB}" destId="{CA5089C9-1872-41E5-90A1-456887B27AEF}" srcOrd="1" destOrd="0" parTransId="{33E4DC4A-579A-4DB0-A322-ED71BC5966A9}" sibTransId="{5C8F76B9-866F-4DFA-8497-F0E98E7AE167}"/>
    <dgm:cxn modelId="{96080F0F-6390-475D-B81A-9CFA050BF4EE}" srcId="{1E6B8C50-8EEF-4120-935C-2AA46229CA1B}" destId="{F88828D9-9907-4049-9E8B-0CFCCB196533}" srcOrd="0" destOrd="0" parTransId="{005FED72-F3C8-431B-9122-541B050CE5C8}" sibTransId="{E1AA834F-B090-43A3-A75B-FD52E689F205}"/>
    <dgm:cxn modelId="{9BD15928-CF22-4497-9F0B-CE0DC8B7602D}" type="presOf" srcId="{A049F67B-EC83-4912-B2E2-6EF062B0F8E5}" destId="{F1963402-1AD5-4858-B59B-96DB495A97D7}" srcOrd="0" destOrd="0" presId="urn:microsoft.com/office/officeart/2005/8/layout/hierarchy6"/>
    <dgm:cxn modelId="{F66A8567-2B38-4FEB-8B77-DD48B6728B87}" type="presOf" srcId="{1E6B8C50-8EEF-4120-935C-2AA46229CA1B}" destId="{4F7805A8-3DF2-4308-B55E-97AFFB39A815}" srcOrd="0" destOrd="0" presId="urn:microsoft.com/office/officeart/2005/8/layout/hierarchy6"/>
    <dgm:cxn modelId="{53299FA1-5477-496E-BF75-B03992672173}" type="presOf" srcId="{CA5089C9-1872-41E5-90A1-456887B27AEF}" destId="{4373A0D0-749C-4C4B-8F39-461AC94136D8}" srcOrd="0" destOrd="0" presId="urn:microsoft.com/office/officeart/2005/8/layout/hierarchy6"/>
    <dgm:cxn modelId="{D551C047-7706-4B68-83CB-8FF98B8E2802}" type="presOf" srcId="{6A14A215-8433-4C53-9B2A-C0294AA03639}" destId="{DEF5E463-5CF4-4A3E-8CB9-334EAD49B358}" srcOrd="0" destOrd="0" presId="urn:microsoft.com/office/officeart/2005/8/layout/hierarchy6"/>
    <dgm:cxn modelId="{07D88851-8638-44A0-B1AB-ACF0CF988192}" srcId="{CA5089C9-1872-41E5-90A1-456887B27AEF}" destId="{190CEA38-7ECE-4682-B372-FB0CDF21703A}" srcOrd="0" destOrd="0" parTransId="{6A14A215-8433-4C53-9B2A-C0294AA03639}" sibTransId="{A51BF75F-393D-414A-8F05-286E50CEED0F}"/>
    <dgm:cxn modelId="{BB597E5E-126C-4389-890B-DE1B1BE99268}" type="presParOf" srcId="{BD85158F-AE03-4F00-9898-339FF33E13B8}" destId="{EEA190D6-2A71-4218-AA7F-30D12DD8B4A1}" srcOrd="0" destOrd="0" presId="urn:microsoft.com/office/officeart/2005/8/layout/hierarchy6"/>
    <dgm:cxn modelId="{85478953-474E-417A-84B0-C112CF3C9AB1}" type="presParOf" srcId="{EEA190D6-2A71-4218-AA7F-30D12DD8B4A1}" destId="{106C8EAC-504C-404F-A264-9E7C901F7236}" srcOrd="0" destOrd="0" presId="urn:microsoft.com/office/officeart/2005/8/layout/hierarchy6"/>
    <dgm:cxn modelId="{8986E071-D460-4038-8C69-68E50AE05880}" type="presParOf" srcId="{106C8EAC-504C-404F-A264-9E7C901F7236}" destId="{A25F57B6-ED47-4F16-8299-BFBB935DFDF9}" srcOrd="0" destOrd="0" presId="urn:microsoft.com/office/officeart/2005/8/layout/hierarchy6"/>
    <dgm:cxn modelId="{9E751310-7291-4D04-9B58-9015D9F78A07}" type="presParOf" srcId="{A25F57B6-ED47-4F16-8299-BFBB935DFDF9}" destId="{7C6F5AE2-D8C9-46D3-B5F5-43B6326E9F5C}" srcOrd="0" destOrd="0" presId="urn:microsoft.com/office/officeart/2005/8/layout/hierarchy6"/>
    <dgm:cxn modelId="{65CDF59C-F762-41FA-BC37-B3C8395F7F9E}" type="presParOf" srcId="{A25F57B6-ED47-4F16-8299-BFBB935DFDF9}" destId="{338FF22C-6B58-4CAD-9981-5EEF8951F957}" srcOrd="1" destOrd="0" presId="urn:microsoft.com/office/officeart/2005/8/layout/hierarchy6"/>
    <dgm:cxn modelId="{461A0A51-0CB6-48DD-AA96-77DF8AD436C3}" type="presParOf" srcId="{338FF22C-6B58-4CAD-9981-5EEF8951F957}" destId="{589AFC2B-EA46-4B86-AA8B-2C5BAC75C672}" srcOrd="0" destOrd="0" presId="urn:microsoft.com/office/officeart/2005/8/layout/hierarchy6"/>
    <dgm:cxn modelId="{DD4CB51C-6D3F-44AA-AB0D-176FB44B7C06}" type="presParOf" srcId="{338FF22C-6B58-4CAD-9981-5EEF8951F957}" destId="{DDE612B8-ED8D-48D2-94BA-AC3F22299A9B}" srcOrd="1" destOrd="0" presId="urn:microsoft.com/office/officeart/2005/8/layout/hierarchy6"/>
    <dgm:cxn modelId="{A3C3C740-E887-437E-A2AA-7CC8A07799AE}" type="presParOf" srcId="{DDE612B8-ED8D-48D2-94BA-AC3F22299A9B}" destId="{F7E6FEC6-8D5B-4F72-8D73-5CA3E839C2D3}" srcOrd="0" destOrd="0" presId="urn:microsoft.com/office/officeart/2005/8/layout/hierarchy6"/>
    <dgm:cxn modelId="{9D84B4CB-A901-4C2C-ABE3-5127090E32AE}" type="presParOf" srcId="{DDE612B8-ED8D-48D2-94BA-AC3F22299A9B}" destId="{850E55C6-9EBF-4956-9709-78BBFBD0EC7A}" srcOrd="1" destOrd="0" presId="urn:microsoft.com/office/officeart/2005/8/layout/hierarchy6"/>
    <dgm:cxn modelId="{13445FC1-DB64-4352-A5D3-57648D8AE050}" type="presParOf" srcId="{850E55C6-9EBF-4956-9709-78BBFBD0EC7A}" destId="{F1963402-1AD5-4858-B59B-96DB495A97D7}" srcOrd="0" destOrd="0" presId="urn:microsoft.com/office/officeart/2005/8/layout/hierarchy6"/>
    <dgm:cxn modelId="{B35C48AB-4E41-4A56-AE95-4E956F9698E1}" type="presParOf" srcId="{850E55C6-9EBF-4956-9709-78BBFBD0EC7A}" destId="{163C9837-9AE5-4117-B979-FCED8986392E}" srcOrd="1" destOrd="0" presId="urn:microsoft.com/office/officeart/2005/8/layout/hierarchy6"/>
    <dgm:cxn modelId="{16C9C261-45E1-431C-BC4F-F675FE192E2C}" type="presParOf" srcId="{163C9837-9AE5-4117-B979-FCED8986392E}" destId="{85C21064-8AF0-479A-905F-B8022EFE2080}" srcOrd="0" destOrd="0" presId="urn:microsoft.com/office/officeart/2005/8/layout/hierarchy6"/>
    <dgm:cxn modelId="{07AFC8D0-AA31-4F61-B39C-5564EED1E07F}" type="presParOf" srcId="{163C9837-9AE5-4117-B979-FCED8986392E}" destId="{CE6F496B-71A8-4BDF-A48E-4DC06CD6C6A4}" srcOrd="1" destOrd="0" presId="urn:microsoft.com/office/officeart/2005/8/layout/hierarchy6"/>
    <dgm:cxn modelId="{553DF945-5CF7-4A46-92BD-D30630333B1E}" type="presParOf" srcId="{338FF22C-6B58-4CAD-9981-5EEF8951F957}" destId="{F3E207A9-19C8-4E95-9FAC-29040AC5741C}" srcOrd="2" destOrd="0" presId="urn:microsoft.com/office/officeart/2005/8/layout/hierarchy6"/>
    <dgm:cxn modelId="{5E7848EA-3D53-4570-BCB5-AA33A3AB349B}" type="presParOf" srcId="{338FF22C-6B58-4CAD-9981-5EEF8951F957}" destId="{548B0401-5237-43F9-AFC7-0D417DBFA8B2}" srcOrd="3" destOrd="0" presId="urn:microsoft.com/office/officeart/2005/8/layout/hierarchy6"/>
    <dgm:cxn modelId="{E77B6AE4-F521-450F-A767-2EE53FA25295}" type="presParOf" srcId="{548B0401-5237-43F9-AFC7-0D417DBFA8B2}" destId="{4373A0D0-749C-4C4B-8F39-461AC94136D8}" srcOrd="0" destOrd="0" presId="urn:microsoft.com/office/officeart/2005/8/layout/hierarchy6"/>
    <dgm:cxn modelId="{980F589E-EF1A-4AE4-BFB1-2040A56B4E4B}" type="presParOf" srcId="{548B0401-5237-43F9-AFC7-0D417DBFA8B2}" destId="{F639B584-8CC0-43E5-9E49-86E86AEA5B82}" srcOrd="1" destOrd="0" presId="urn:microsoft.com/office/officeart/2005/8/layout/hierarchy6"/>
    <dgm:cxn modelId="{ACF62CEF-0940-4B78-9A5D-6F0C8A4934B6}" type="presParOf" srcId="{F639B584-8CC0-43E5-9E49-86E86AEA5B82}" destId="{DEF5E463-5CF4-4A3E-8CB9-334EAD49B358}" srcOrd="0" destOrd="0" presId="urn:microsoft.com/office/officeart/2005/8/layout/hierarchy6"/>
    <dgm:cxn modelId="{5C35A326-C4E4-438C-BB7A-5B7B966AA1B3}" type="presParOf" srcId="{F639B584-8CC0-43E5-9E49-86E86AEA5B82}" destId="{FBAADFB8-146B-4A45-8C7D-AC06BF3A6058}" srcOrd="1" destOrd="0" presId="urn:microsoft.com/office/officeart/2005/8/layout/hierarchy6"/>
    <dgm:cxn modelId="{47DE455D-5EFC-4466-A83C-56005104B7C9}" type="presParOf" srcId="{FBAADFB8-146B-4A45-8C7D-AC06BF3A6058}" destId="{3CAAFB5A-7C48-4A47-8292-1B0E72275A3A}" srcOrd="0" destOrd="0" presId="urn:microsoft.com/office/officeart/2005/8/layout/hierarchy6"/>
    <dgm:cxn modelId="{3714545A-3F43-424F-9EEB-739246A35EE3}" type="presParOf" srcId="{FBAADFB8-146B-4A45-8C7D-AC06BF3A6058}" destId="{13CA8CE8-5B2F-40C8-8633-2A97D294F6BC}" srcOrd="1" destOrd="0" presId="urn:microsoft.com/office/officeart/2005/8/layout/hierarchy6"/>
    <dgm:cxn modelId="{A06412E2-353C-4F93-86D6-DBC02005B601}" type="presParOf" srcId="{338FF22C-6B58-4CAD-9981-5EEF8951F957}" destId="{F1533E95-B880-4DA0-8D61-DFFB0EE39E83}" srcOrd="4" destOrd="0" presId="urn:microsoft.com/office/officeart/2005/8/layout/hierarchy6"/>
    <dgm:cxn modelId="{40E2DE26-4707-4287-8460-5F1D16C7D048}" type="presParOf" srcId="{338FF22C-6B58-4CAD-9981-5EEF8951F957}" destId="{B2731DFB-F158-492D-A1C9-E5F744DFA2D5}" srcOrd="5" destOrd="0" presId="urn:microsoft.com/office/officeart/2005/8/layout/hierarchy6"/>
    <dgm:cxn modelId="{2CCDB95A-7877-46F2-B1A1-36879AA7F0A1}" type="presParOf" srcId="{B2731DFB-F158-492D-A1C9-E5F744DFA2D5}" destId="{4F7805A8-3DF2-4308-B55E-97AFFB39A815}" srcOrd="0" destOrd="0" presId="urn:microsoft.com/office/officeart/2005/8/layout/hierarchy6"/>
    <dgm:cxn modelId="{B3B0BB97-C038-4FF9-A3AD-09343BDB127A}" type="presParOf" srcId="{B2731DFB-F158-492D-A1C9-E5F744DFA2D5}" destId="{7A764F42-C153-44C9-8AB9-5BAC8D54B5A4}" srcOrd="1" destOrd="0" presId="urn:microsoft.com/office/officeart/2005/8/layout/hierarchy6"/>
    <dgm:cxn modelId="{8858DE65-7AF5-41CF-B38B-AFCF83EDC5EF}" type="presParOf" srcId="{7A764F42-C153-44C9-8AB9-5BAC8D54B5A4}" destId="{7A96DC7C-7C5C-4DE4-9B56-616F15BAE259}" srcOrd="0" destOrd="0" presId="urn:microsoft.com/office/officeart/2005/8/layout/hierarchy6"/>
    <dgm:cxn modelId="{D8195F72-A97F-49C1-88F3-32BED53CDED3}" type="presParOf" srcId="{7A764F42-C153-44C9-8AB9-5BAC8D54B5A4}" destId="{474CFDDF-6D97-4CC0-A594-72E456E8FEB5}" srcOrd="1" destOrd="0" presId="urn:microsoft.com/office/officeart/2005/8/layout/hierarchy6"/>
    <dgm:cxn modelId="{18933E20-DBE7-408D-B0F7-8B2DDDC65157}" type="presParOf" srcId="{474CFDDF-6D97-4CC0-A594-72E456E8FEB5}" destId="{5AD72348-590C-4EA6-B571-844FD3159D96}" srcOrd="0" destOrd="0" presId="urn:microsoft.com/office/officeart/2005/8/layout/hierarchy6"/>
    <dgm:cxn modelId="{0AD1F2E3-1113-4F8C-A4C5-543C2C064FED}" type="presParOf" srcId="{474CFDDF-6D97-4CC0-A594-72E456E8FEB5}" destId="{A020B558-EF25-4075-B5B8-D6427AA89549}" srcOrd="1" destOrd="0" presId="urn:microsoft.com/office/officeart/2005/8/layout/hierarchy6"/>
    <dgm:cxn modelId="{F9BE9B97-4396-48F2-8F7E-71BDB52B399A}" type="presParOf" srcId="{BD85158F-AE03-4F00-9898-339FF33E13B8}" destId="{FFC4C9ED-356A-4C7B-A21D-CFBC44CD7F23}" srcOrd="1" destOrd="0" presId="urn:microsoft.com/office/officeart/2005/8/layout/hierarchy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F8627D-75A9-4488-BA63-5FAF7CAC832B}">
      <dsp:nvSpPr>
        <dsp:cNvPr id="0" name=""/>
        <dsp:cNvSpPr/>
      </dsp:nvSpPr>
      <dsp:spPr>
        <a:xfrm>
          <a:off x="2954982" y="-118417"/>
          <a:ext cx="2472035" cy="1236017"/>
        </a:xfrm>
        <a:prstGeom prst="roundRect">
          <a:avLst>
            <a:gd name="adj" fmla="val 10000"/>
          </a:avLst>
        </a:prstGeom>
        <a:solidFill>
          <a:srgbClr val="FF0066"/>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el-GR" sz="3600" kern="1200" dirty="0" smtClean="0"/>
            <a:t>Τράπεζες</a:t>
          </a:r>
          <a:endParaRPr lang="el-GR" sz="3600" kern="1200" dirty="0"/>
        </a:p>
      </dsp:txBody>
      <dsp:txXfrm>
        <a:off x="2991184" y="-82215"/>
        <a:ext cx="2399631" cy="1163613"/>
      </dsp:txXfrm>
    </dsp:sp>
    <dsp:sp modelId="{25C241A6-5938-4E5A-93B0-D0FAE830E678}">
      <dsp:nvSpPr>
        <dsp:cNvPr id="0" name=""/>
        <dsp:cNvSpPr/>
      </dsp:nvSpPr>
      <dsp:spPr>
        <a:xfrm rot="3414028">
          <a:off x="4291768" y="1607503"/>
          <a:ext cx="1547996" cy="468001"/>
        </a:xfrm>
        <a:prstGeom prst="rightArrow">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r>
            <a:rPr lang="el-GR" sz="2000" kern="1200" dirty="0" smtClean="0">
              <a:solidFill>
                <a:schemeClr val="tx2">
                  <a:lumMod val="50000"/>
                </a:schemeClr>
              </a:solidFill>
            </a:rPr>
            <a:t>Δάνεια</a:t>
          </a:r>
          <a:endParaRPr lang="el-GR" sz="2000" kern="1200" dirty="0">
            <a:solidFill>
              <a:schemeClr val="tx2">
                <a:lumMod val="50000"/>
              </a:schemeClr>
            </a:solidFill>
          </a:endParaRPr>
        </a:p>
      </dsp:txBody>
      <dsp:txXfrm>
        <a:off x="4318321" y="1675496"/>
        <a:ext cx="1430996" cy="234001"/>
      </dsp:txXfrm>
    </dsp:sp>
    <dsp:sp modelId="{6B120B0F-DE83-4001-910B-AE85B5B5844F}">
      <dsp:nvSpPr>
        <dsp:cNvPr id="0" name=""/>
        <dsp:cNvSpPr/>
      </dsp:nvSpPr>
      <dsp:spPr>
        <a:xfrm>
          <a:off x="4996579" y="2565408"/>
          <a:ext cx="2472035" cy="2132080"/>
        </a:xfrm>
        <a:prstGeom prst="roundRect">
          <a:avLst>
            <a:gd name="adj" fmla="val 10000"/>
          </a:avLst>
        </a:prstGeom>
        <a:solidFill>
          <a:srgbClr val="000099"/>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l-GR" sz="2100" kern="1200" dirty="0" smtClean="0">
              <a:solidFill>
                <a:srgbClr val="FFFF00"/>
              </a:solidFill>
            </a:rPr>
            <a:t>Ελλειμματικές μονάδες</a:t>
          </a:r>
        </a:p>
        <a:p>
          <a:pPr lvl="0" algn="ctr" defTabSz="933450">
            <a:lnSpc>
              <a:spcPct val="90000"/>
            </a:lnSpc>
            <a:spcBef>
              <a:spcPct val="0"/>
            </a:spcBef>
            <a:spcAft>
              <a:spcPct val="35000"/>
            </a:spcAft>
          </a:pPr>
          <a:r>
            <a:rPr lang="el-GR" sz="2100" kern="1200" dirty="0" smtClean="0"/>
            <a:t>Ζήτηση χρήματος από νοικοκυριά και επιχειρήσεις</a:t>
          </a:r>
          <a:endParaRPr lang="el-GR" sz="2100" kern="1200" dirty="0"/>
        </a:p>
      </dsp:txBody>
      <dsp:txXfrm>
        <a:off x="5059025" y="2627854"/>
        <a:ext cx="2347143" cy="2007188"/>
      </dsp:txXfrm>
    </dsp:sp>
    <dsp:sp modelId="{27D59A19-8F56-448A-820F-3F1404FAC28C}">
      <dsp:nvSpPr>
        <dsp:cNvPr id="0" name=""/>
        <dsp:cNvSpPr/>
      </dsp:nvSpPr>
      <dsp:spPr>
        <a:xfrm rot="10807866">
          <a:off x="3615110" y="3410561"/>
          <a:ext cx="1227973" cy="432606"/>
        </a:xfrm>
        <a:prstGeom prst="leftRightArrow">
          <a:avLst>
            <a:gd name="adj1" fmla="val 60000"/>
            <a:gd name="adj2" fmla="val 50000"/>
          </a:avLst>
        </a:prstGeom>
        <a:solidFill>
          <a:schemeClr val="bg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l-GR" sz="1600" kern="1200" dirty="0"/>
        </a:p>
      </dsp:txBody>
      <dsp:txXfrm rot="10800000">
        <a:off x="3744892" y="3497082"/>
        <a:ext cx="968409" cy="259564"/>
      </dsp:txXfrm>
    </dsp:sp>
    <dsp:sp modelId="{2EAFDF2B-8D3C-441B-A5DE-C96058D15A04}">
      <dsp:nvSpPr>
        <dsp:cNvPr id="0" name=""/>
        <dsp:cNvSpPr/>
      </dsp:nvSpPr>
      <dsp:spPr>
        <a:xfrm>
          <a:off x="989580" y="2565404"/>
          <a:ext cx="2472035" cy="2113750"/>
        </a:xfrm>
        <a:prstGeom prst="roundRect">
          <a:avLst>
            <a:gd name="adj" fmla="val 10000"/>
          </a:avLst>
        </a:prstGeom>
        <a:solidFill>
          <a:srgbClr val="00800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l-GR" sz="2000" kern="1200" dirty="0" smtClean="0">
              <a:solidFill>
                <a:srgbClr val="000099"/>
              </a:solidFill>
            </a:rPr>
            <a:t>Πλεονασματικές μονάδες</a:t>
          </a:r>
        </a:p>
        <a:p>
          <a:pPr lvl="0" algn="ctr" defTabSz="889000">
            <a:lnSpc>
              <a:spcPct val="90000"/>
            </a:lnSpc>
            <a:spcBef>
              <a:spcPct val="0"/>
            </a:spcBef>
            <a:spcAft>
              <a:spcPct val="35000"/>
            </a:spcAft>
          </a:pPr>
          <a:r>
            <a:rPr lang="el-GR" sz="2000" kern="1200" dirty="0" smtClean="0"/>
            <a:t>Προσφορά χρήματος από τους καταθέτες</a:t>
          </a:r>
          <a:endParaRPr lang="el-GR" sz="2000" kern="1200" dirty="0"/>
        </a:p>
      </dsp:txBody>
      <dsp:txXfrm>
        <a:off x="1051490" y="2627314"/>
        <a:ext cx="2348215" cy="1989930"/>
      </dsp:txXfrm>
    </dsp:sp>
    <dsp:sp modelId="{4EA6F0BB-4E99-47B7-8C19-A411EDCD0F2F}">
      <dsp:nvSpPr>
        <dsp:cNvPr id="0" name=""/>
        <dsp:cNvSpPr/>
      </dsp:nvSpPr>
      <dsp:spPr>
        <a:xfrm rot="18131164">
          <a:off x="2572410" y="1607501"/>
          <a:ext cx="1547996" cy="468001"/>
        </a:xfrm>
        <a:prstGeom prst="rightArrow">
          <a:avLst/>
        </a:prstGeom>
        <a:solidFill>
          <a:schemeClr val="accent1">
            <a:tint val="60000"/>
            <a:hueOff val="0"/>
            <a:satOff val="0"/>
            <a:lumOff val="0"/>
            <a:alphaOff val="0"/>
          </a:schemeClr>
        </a:solidFill>
        <a:ln w="6350" cap="rnd">
          <a:noFill/>
          <a:prstDash val="solid"/>
          <a:round/>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r>
            <a:rPr lang="el-GR" sz="2000" kern="1200" dirty="0" smtClean="0">
              <a:solidFill>
                <a:schemeClr val="tx2">
                  <a:lumMod val="50000"/>
                </a:schemeClr>
              </a:solidFill>
            </a:rPr>
            <a:t>Καταθέσεις</a:t>
          </a:r>
          <a:endParaRPr lang="el-GR" sz="2000" kern="1200" dirty="0">
            <a:solidFill>
              <a:schemeClr val="tx2">
                <a:lumMod val="50000"/>
              </a:schemeClr>
            </a:solidFill>
          </a:endParaRPr>
        </a:p>
      </dsp:txBody>
      <dsp:txXfrm>
        <a:off x="2599749" y="1774011"/>
        <a:ext cx="1430996" cy="23400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6F5AE2-D8C9-46D3-B5F5-43B6326E9F5C}">
      <dsp:nvSpPr>
        <dsp:cNvPr id="0" name=""/>
        <dsp:cNvSpPr/>
      </dsp:nvSpPr>
      <dsp:spPr>
        <a:xfrm>
          <a:off x="2072530" y="4959"/>
          <a:ext cx="4319997" cy="1482487"/>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l-GR" sz="2400" kern="1200" dirty="0" smtClean="0">
              <a:solidFill>
                <a:srgbClr val="FF0000"/>
              </a:solidFill>
            </a:rPr>
            <a:t>Δραστηριότητες και αμοιβές</a:t>
          </a:r>
          <a:endParaRPr lang="el-GR" sz="2400" kern="1200" dirty="0"/>
        </a:p>
      </dsp:txBody>
      <dsp:txXfrm>
        <a:off x="2115951" y="48380"/>
        <a:ext cx="4233155" cy="1395645"/>
      </dsp:txXfrm>
    </dsp:sp>
    <dsp:sp modelId="{589AFC2B-EA46-4B86-AA8B-2C5BAC75C672}">
      <dsp:nvSpPr>
        <dsp:cNvPr id="0" name=""/>
        <dsp:cNvSpPr/>
      </dsp:nvSpPr>
      <dsp:spPr>
        <a:xfrm>
          <a:off x="1341678" y="1487447"/>
          <a:ext cx="2890850" cy="592994"/>
        </a:xfrm>
        <a:custGeom>
          <a:avLst/>
          <a:gdLst/>
          <a:ahLst/>
          <a:cxnLst/>
          <a:rect l="0" t="0" r="0" b="0"/>
          <a:pathLst>
            <a:path>
              <a:moveTo>
                <a:pt x="2890850" y="0"/>
              </a:moveTo>
              <a:lnTo>
                <a:pt x="2890850" y="296497"/>
              </a:lnTo>
              <a:lnTo>
                <a:pt x="0" y="296497"/>
              </a:lnTo>
              <a:lnTo>
                <a:pt x="0" y="592994"/>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7E6FEC6-8D5B-4F72-8D73-5CA3E839C2D3}">
      <dsp:nvSpPr>
        <dsp:cNvPr id="0" name=""/>
        <dsp:cNvSpPr/>
      </dsp:nvSpPr>
      <dsp:spPr>
        <a:xfrm>
          <a:off x="229813" y="2080442"/>
          <a:ext cx="2223731" cy="1482487"/>
        </a:xfrm>
        <a:prstGeom prst="roundRect">
          <a:avLst>
            <a:gd name="adj" fmla="val 10000"/>
          </a:avLst>
        </a:prstGeom>
        <a:gradFill rotWithShape="1">
          <a:gsLst>
            <a:gs pos="0">
              <a:schemeClr val="accent4">
                <a:tint val="96000"/>
                <a:satMod val="120000"/>
                <a:lumMod val="120000"/>
              </a:schemeClr>
            </a:gs>
            <a:gs pos="100000">
              <a:schemeClr val="accent4">
                <a:shade val="89000"/>
                <a:lumMod val="90000"/>
              </a:schemeClr>
            </a:gs>
          </a:gsLst>
          <a:lin ang="5400000" scaled="0"/>
        </a:gradFill>
        <a:ln>
          <a:noFill/>
        </a:ln>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accent4">
              <a:shade val="25000"/>
              <a:satMod val="180000"/>
            </a:schemeClr>
          </a:contourClr>
        </a:sp3d>
      </dsp:spPr>
      <dsp:style>
        <a:lnRef idx="0">
          <a:schemeClr val="accent4"/>
        </a:lnRef>
        <a:fillRef idx="3">
          <a:schemeClr val="accent4"/>
        </a:fillRef>
        <a:effectRef idx="3">
          <a:schemeClr val="accent4"/>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l-GR" sz="2000" kern="1200" dirty="0" smtClean="0"/>
            <a:t>εμπόριο χρήματος</a:t>
          </a:r>
          <a:endParaRPr lang="el-GR" sz="2000" kern="1200" dirty="0"/>
        </a:p>
      </dsp:txBody>
      <dsp:txXfrm>
        <a:off x="273234" y="2123863"/>
        <a:ext cx="2136889" cy="1395645"/>
      </dsp:txXfrm>
    </dsp:sp>
    <dsp:sp modelId="{F1963402-1AD5-4858-B59B-96DB495A97D7}">
      <dsp:nvSpPr>
        <dsp:cNvPr id="0" name=""/>
        <dsp:cNvSpPr/>
      </dsp:nvSpPr>
      <dsp:spPr>
        <a:xfrm>
          <a:off x="1295958" y="3562929"/>
          <a:ext cx="91440" cy="592994"/>
        </a:xfrm>
        <a:custGeom>
          <a:avLst/>
          <a:gdLst/>
          <a:ahLst/>
          <a:cxnLst/>
          <a:rect l="0" t="0" r="0" b="0"/>
          <a:pathLst>
            <a:path>
              <a:moveTo>
                <a:pt x="45720" y="0"/>
              </a:moveTo>
              <a:lnTo>
                <a:pt x="45720" y="592994"/>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5C21064-8AF0-479A-905F-B8022EFE2080}">
      <dsp:nvSpPr>
        <dsp:cNvPr id="0" name=""/>
        <dsp:cNvSpPr/>
      </dsp:nvSpPr>
      <dsp:spPr>
        <a:xfrm>
          <a:off x="229813" y="4155924"/>
          <a:ext cx="2223731" cy="1482487"/>
        </a:xfrm>
        <a:prstGeom prst="roundRect">
          <a:avLst>
            <a:gd name="adj" fmla="val 10000"/>
          </a:avLst>
        </a:prstGeom>
        <a:gradFill rotWithShape="1">
          <a:gsLst>
            <a:gs pos="0">
              <a:schemeClr val="accent6">
                <a:tint val="96000"/>
                <a:satMod val="120000"/>
                <a:lumMod val="120000"/>
              </a:schemeClr>
            </a:gs>
            <a:gs pos="100000">
              <a:schemeClr val="accent6">
                <a:shade val="89000"/>
                <a:lumMod val="90000"/>
              </a:schemeClr>
            </a:gs>
          </a:gsLst>
          <a:lin ang="5400000" scaled="0"/>
        </a:gradFill>
        <a:ln>
          <a:noFill/>
        </a:ln>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accent6">
              <a:shade val="25000"/>
              <a:satMod val="180000"/>
            </a:schemeClr>
          </a:contourClr>
        </a:sp3d>
      </dsp:spPr>
      <dsp:style>
        <a:lnRef idx="0">
          <a:schemeClr val="accent6"/>
        </a:lnRef>
        <a:fillRef idx="3">
          <a:schemeClr val="accent6"/>
        </a:fillRef>
        <a:effectRef idx="3">
          <a:schemeClr val="accent6"/>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ts val="0"/>
            </a:spcAft>
          </a:pPr>
          <a:r>
            <a:rPr lang="el-GR" sz="2000" kern="1200" dirty="0" smtClean="0"/>
            <a:t>καθαρό έσοδο</a:t>
          </a:r>
        </a:p>
        <a:p>
          <a:pPr lvl="0" algn="ctr" defTabSz="889000">
            <a:lnSpc>
              <a:spcPct val="90000"/>
            </a:lnSpc>
            <a:spcBef>
              <a:spcPct val="0"/>
            </a:spcBef>
            <a:spcAft>
              <a:spcPct val="35000"/>
            </a:spcAft>
          </a:pPr>
          <a:r>
            <a:rPr lang="el-GR" sz="2000" kern="1200" dirty="0" smtClean="0"/>
            <a:t>από τόκους</a:t>
          </a:r>
          <a:endParaRPr lang="el-GR" sz="2000" kern="1200" dirty="0"/>
        </a:p>
      </dsp:txBody>
      <dsp:txXfrm>
        <a:off x="273234" y="4199345"/>
        <a:ext cx="2136889" cy="1395645"/>
      </dsp:txXfrm>
    </dsp:sp>
    <dsp:sp modelId="{F3E207A9-19C8-4E95-9FAC-29040AC5741C}">
      <dsp:nvSpPr>
        <dsp:cNvPr id="0" name=""/>
        <dsp:cNvSpPr/>
      </dsp:nvSpPr>
      <dsp:spPr>
        <a:xfrm>
          <a:off x="4186809" y="1487447"/>
          <a:ext cx="91440" cy="592994"/>
        </a:xfrm>
        <a:custGeom>
          <a:avLst/>
          <a:gdLst/>
          <a:ahLst/>
          <a:cxnLst/>
          <a:rect l="0" t="0" r="0" b="0"/>
          <a:pathLst>
            <a:path>
              <a:moveTo>
                <a:pt x="45720" y="0"/>
              </a:moveTo>
              <a:lnTo>
                <a:pt x="45720" y="592994"/>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373A0D0-749C-4C4B-8F39-461AC94136D8}">
      <dsp:nvSpPr>
        <dsp:cNvPr id="0" name=""/>
        <dsp:cNvSpPr/>
      </dsp:nvSpPr>
      <dsp:spPr>
        <a:xfrm>
          <a:off x="3120663" y="2080442"/>
          <a:ext cx="2223731" cy="1482487"/>
        </a:xfrm>
        <a:prstGeom prst="roundRect">
          <a:avLst>
            <a:gd name="adj" fmla="val 10000"/>
          </a:avLst>
        </a:prstGeom>
        <a:solidFill>
          <a:srgbClr val="FF0000"/>
        </a:solidFill>
        <a:ln>
          <a:noFill/>
        </a:ln>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accent2">
              <a:shade val="25000"/>
              <a:satMod val="180000"/>
            </a:schemeClr>
          </a:contourClr>
        </a:sp3d>
      </dsp:spPr>
      <dsp:style>
        <a:lnRef idx="0">
          <a:schemeClr val="accent2"/>
        </a:lnRef>
        <a:fillRef idx="3">
          <a:schemeClr val="accent2"/>
        </a:fillRef>
        <a:effectRef idx="3">
          <a:schemeClr val="accent2"/>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l-GR" sz="2000" kern="1200" dirty="0" smtClean="0"/>
            <a:t>ανάληψη κινδύνων</a:t>
          </a:r>
          <a:endParaRPr lang="el-GR" sz="2000" kern="1200" dirty="0"/>
        </a:p>
      </dsp:txBody>
      <dsp:txXfrm>
        <a:off x="3164084" y="2123863"/>
        <a:ext cx="2136889" cy="1395645"/>
      </dsp:txXfrm>
    </dsp:sp>
    <dsp:sp modelId="{DEF5E463-5CF4-4A3E-8CB9-334EAD49B358}">
      <dsp:nvSpPr>
        <dsp:cNvPr id="0" name=""/>
        <dsp:cNvSpPr/>
      </dsp:nvSpPr>
      <dsp:spPr>
        <a:xfrm>
          <a:off x="4186809" y="3562929"/>
          <a:ext cx="91440" cy="592994"/>
        </a:xfrm>
        <a:custGeom>
          <a:avLst/>
          <a:gdLst/>
          <a:ahLst/>
          <a:cxnLst/>
          <a:rect l="0" t="0" r="0" b="0"/>
          <a:pathLst>
            <a:path>
              <a:moveTo>
                <a:pt x="45720" y="0"/>
              </a:moveTo>
              <a:lnTo>
                <a:pt x="45720" y="592994"/>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CAAFB5A-7C48-4A47-8292-1B0E72275A3A}">
      <dsp:nvSpPr>
        <dsp:cNvPr id="0" name=""/>
        <dsp:cNvSpPr/>
      </dsp:nvSpPr>
      <dsp:spPr>
        <a:xfrm>
          <a:off x="3120663" y="4155924"/>
          <a:ext cx="2223731" cy="1482487"/>
        </a:xfrm>
        <a:prstGeom prst="roundRect">
          <a:avLst>
            <a:gd name="adj" fmla="val 10000"/>
          </a:avLst>
        </a:prstGeom>
        <a:gradFill rotWithShape="1">
          <a:gsLst>
            <a:gs pos="0">
              <a:schemeClr val="accent5">
                <a:tint val="96000"/>
                <a:satMod val="120000"/>
                <a:lumMod val="120000"/>
              </a:schemeClr>
            </a:gs>
            <a:gs pos="100000">
              <a:schemeClr val="accent5">
                <a:shade val="89000"/>
                <a:lumMod val="90000"/>
              </a:schemeClr>
            </a:gs>
          </a:gsLst>
          <a:lin ang="5400000" scaled="0"/>
        </a:gradFill>
        <a:ln>
          <a:noFill/>
        </a:ln>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accent5">
              <a:shade val="25000"/>
              <a:satMod val="180000"/>
            </a:schemeClr>
          </a:contourClr>
        </a:sp3d>
      </dsp:spPr>
      <dsp:style>
        <a:lnRef idx="0">
          <a:schemeClr val="accent5"/>
        </a:lnRef>
        <a:fillRef idx="3">
          <a:schemeClr val="accent5"/>
        </a:fillRef>
        <a:effectRef idx="3">
          <a:schemeClr val="accent5"/>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l-GR" sz="2000" kern="1200" dirty="0" smtClean="0"/>
            <a:t>αποτελέσματα (κέρδη, ζημίες) χρηματοοικονο-μικών πράξεων</a:t>
          </a:r>
          <a:endParaRPr lang="el-GR" sz="2000" kern="1200" dirty="0"/>
        </a:p>
      </dsp:txBody>
      <dsp:txXfrm>
        <a:off x="3164084" y="4199345"/>
        <a:ext cx="2136889" cy="1395645"/>
      </dsp:txXfrm>
    </dsp:sp>
    <dsp:sp modelId="{F1533E95-B880-4DA0-8D61-DFFB0EE39E83}">
      <dsp:nvSpPr>
        <dsp:cNvPr id="0" name=""/>
        <dsp:cNvSpPr/>
      </dsp:nvSpPr>
      <dsp:spPr>
        <a:xfrm>
          <a:off x="4232529" y="1487447"/>
          <a:ext cx="2890850" cy="592994"/>
        </a:xfrm>
        <a:custGeom>
          <a:avLst/>
          <a:gdLst/>
          <a:ahLst/>
          <a:cxnLst/>
          <a:rect l="0" t="0" r="0" b="0"/>
          <a:pathLst>
            <a:path>
              <a:moveTo>
                <a:pt x="0" y="0"/>
              </a:moveTo>
              <a:lnTo>
                <a:pt x="0" y="296497"/>
              </a:lnTo>
              <a:lnTo>
                <a:pt x="2890850" y="296497"/>
              </a:lnTo>
              <a:lnTo>
                <a:pt x="2890850" y="592994"/>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F7805A8-3DF2-4308-B55E-97AFFB39A815}">
      <dsp:nvSpPr>
        <dsp:cNvPr id="0" name=""/>
        <dsp:cNvSpPr/>
      </dsp:nvSpPr>
      <dsp:spPr>
        <a:xfrm>
          <a:off x="6011513" y="2080442"/>
          <a:ext cx="2223731" cy="1482487"/>
        </a:xfrm>
        <a:prstGeom prst="roundRect">
          <a:avLst>
            <a:gd name="adj" fmla="val 10000"/>
          </a:avLst>
        </a:prstGeom>
        <a:gradFill rotWithShape="1">
          <a:gsLst>
            <a:gs pos="0">
              <a:schemeClr val="accent2">
                <a:tint val="96000"/>
                <a:satMod val="120000"/>
                <a:lumMod val="120000"/>
              </a:schemeClr>
            </a:gs>
            <a:gs pos="100000">
              <a:schemeClr val="accent2">
                <a:shade val="89000"/>
                <a:lumMod val="90000"/>
              </a:schemeClr>
            </a:gs>
          </a:gsLst>
          <a:lin ang="5400000" scaled="0"/>
        </a:gradFill>
        <a:ln>
          <a:noFill/>
        </a:ln>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accent2">
              <a:shade val="25000"/>
              <a:satMod val="180000"/>
            </a:schemeClr>
          </a:contourClr>
        </a:sp3d>
      </dsp:spPr>
      <dsp:style>
        <a:lnRef idx="0">
          <a:schemeClr val="accent2"/>
        </a:lnRef>
        <a:fillRef idx="3">
          <a:schemeClr val="accent2"/>
        </a:fillRef>
        <a:effectRef idx="3">
          <a:schemeClr val="accent2"/>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l-GR" sz="2000" kern="1200" dirty="0" smtClean="0"/>
            <a:t>εμπόριο πίστης και παροχή υπηρεσιών από λοιπές δραστηριότητες</a:t>
          </a:r>
          <a:endParaRPr lang="el-GR" sz="2000" kern="1200" dirty="0"/>
        </a:p>
      </dsp:txBody>
      <dsp:txXfrm>
        <a:off x="6054934" y="2123863"/>
        <a:ext cx="2136889" cy="1395645"/>
      </dsp:txXfrm>
    </dsp:sp>
    <dsp:sp modelId="{7A96DC7C-7C5C-4DE4-9B56-616F15BAE259}">
      <dsp:nvSpPr>
        <dsp:cNvPr id="0" name=""/>
        <dsp:cNvSpPr/>
      </dsp:nvSpPr>
      <dsp:spPr>
        <a:xfrm>
          <a:off x="7077659" y="3562929"/>
          <a:ext cx="91440" cy="592994"/>
        </a:xfrm>
        <a:custGeom>
          <a:avLst/>
          <a:gdLst/>
          <a:ahLst/>
          <a:cxnLst/>
          <a:rect l="0" t="0" r="0" b="0"/>
          <a:pathLst>
            <a:path>
              <a:moveTo>
                <a:pt x="45720" y="0"/>
              </a:moveTo>
              <a:lnTo>
                <a:pt x="45720" y="592994"/>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AD72348-590C-4EA6-B571-844FD3159D96}">
      <dsp:nvSpPr>
        <dsp:cNvPr id="0" name=""/>
        <dsp:cNvSpPr/>
      </dsp:nvSpPr>
      <dsp:spPr>
        <a:xfrm>
          <a:off x="6011513" y="4155924"/>
          <a:ext cx="2223731" cy="1482487"/>
        </a:xfrm>
        <a:prstGeom prst="roundRect">
          <a:avLst>
            <a:gd name="adj" fmla="val 10000"/>
          </a:avLst>
        </a:prstGeom>
        <a:solidFill>
          <a:srgbClr val="3333CC"/>
        </a:solidFill>
        <a:ln>
          <a:noFill/>
        </a:ln>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accent1">
              <a:shade val="25000"/>
              <a:satMod val="180000"/>
            </a:schemeClr>
          </a:contourClr>
        </a:sp3d>
      </dsp:spPr>
      <dsp:style>
        <a:lnRef idx="0">
          <a:schemeClr val="accent1"/>
        </a:lnRef>
        <a:fillRef idx="3">
          <a:schemeClr val="accent1"/>
        </a:fillRef>
        <a:effectRef idx="3">
          <a:schemeClr val="accent1"/>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ts val="0"/>
            </a:spcAft>
          </a:pPr>
          <a:r>
            <a:rPr lang="el-GR" sz="2000" kern="1200" dirty="0" smtClean="0"/>
            <a:t>αμοιβές</a:t>
          </a:r>
        </a:p>
        <a:p>
          <a:pPr lvl="0" algn="ctr" defTabSz="889000">
            <a:lnSpc>
              <a:spcPct val="90000"/>
            </a:lnSpc>
            <a:spcBef>
              <a:spcPct val="0"/>
            </a:spcBef>
            <a:spcAft>
              <a:spcPct val="35000"/>
            </a:spcAft>
          </a:pPr>
          <a:r>
            <a:rPr lang="el-GR" sz="2000" kern="1200" dirty="0" smtClean="0"/>
            <a:t>και προμήθειες</a:t>
          </a:r>
          <a:endParaRPr lang="el-GR" sz="2000" kern="1200" dirty="0"/>
        </a:p>
      </dsp:txBody>
      <dsp:txXfrm>
        <a:off x="6054934" y="4199345"/>
        <a:ext cx="2136889" cy="1395645"/>
      </dsp:txXfrm>
    </dsp:sp>
  </dsp:spTree>
</dsp:drawing>
</file>

<file path=ppt/diagrams/layout1.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96332"/>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sz="quarter" idx="1"/>
          </p:nvPr>
        </p:nvSpPr>
        <p:spPr>
          <a:xfrm>
            <a:off x="3884613" y="0"/>
            <a:ext cx="2971800" cy="496332"/>
          </a:xfrm>
          <a:prstGeom prst="rect">
            <a:avLst/>
          </a:prstGeom>
        </p:spPr>
        <p:txBody>
          <a:bodyPr vert="horz" lIns="91440" tIns="45720" rIns="91440" bIns="45720" rtlCol="0"/>
          <a:lstStyle>
            <a:lvl1pPr algn="r">
              <a:defRPr sz="1200"/>
            </a:lvl1pPr>
          </a:lstStyle>
          <a:p>
            <a:fld id="{C1C869E4-D0DF-4809-8101-76A5DB111747}" type="datetimeFigureOut">
              <a:rPr lang="el-GR" smtClean="0"/>
              <a:t>22/3/2019</a:t>
            </a:fld>
            <a:endParaRPr lang="el-GR"/>
          </a:p>
        </p:txBody>
      </p:sp>
      <p:sp>
        <p:nvSpPr>
          <p:cNvPr id="4" name="Θέση υποσέλιδου 3"/>
          <p:cNvSpPr>
            <a:spLocks noGrp="1"/>
          </p:cNvSpPr>
          <p:nvPr>
            <p:ph type="ftr" sz="quarter" idx="2"/>
          </p:nvPr>
        </p:nvSpPr>
        <p:spPr>
          <a:xfrm>
            <a:off x="0" y="9428583"/>
            <a:ext cx="2971800" cy="496332"/>
          </a:xfrm>
          <a:prstGeom prst="rect">
            <a:avLst/>
          </a:prstGeom>
        </p:spPr>
        <p:txBody>
          <a:bodyPr vert="horz" lIns="91440" tIns="45720" rIns="91440" bIns="45720" rtlCol="0" anchor="b"/>
          <a:lstStyle>
            <a:lvl1pPr algn="l">
              <a:defRPr sz="1200"/>
            </a:lvl1pPr>
          </a:lstStyle>
          <a:p>
            <a:endParaRPr lang="el-GR"/>
          </a:p>
        </p:txBody>
      </p:sp>
      <p:sp>
        <p:nvSpPr>
          <p:cNvPr id="5" name="Θέση αριθμού διαφάνειας 4"/>
          <p:cNvSpPr>
            <a:spLocks noGrp="1"/>
          </p:cNvSpPr>
          <p:nvPr>
            <p:ph type="sldNum" sz="quarter" idx="3"/>
          </p:nvPr>
        </p:nvSpPr>
        <p:spPr>
          <a:xfrm>
            <a:off x="3884613" y="9428583"/>
            <a:ext cx="2971800" cy="496332"/>
          </a:xfrm>
          <a:prstGeom prst="rect">
            <a:avLst/>
          </a:prstGeom>
        </p:spPr>
        <p:txBody>
          <a:bodyPr vert="horz" lIns="91440" tIns="45720" rIns="91440" bIns="45720" rtlCol="0" anchor="b"/>
          <a:lstStyle>
            <a:lvl1pPr algn="r">
              <a:defRPr sz="1200"/>
            </a:lvl1pPr>
          </a:lstStyle>
          <a:p>
            <a:fld id="{1EF0D77F-3A38-4DE2-9663-C0AD985FFEC7}" type="slidenum">
              <a:rPr lang="el-GR" smtClean="0"/>
              <a:t>‹#›</a:t>
            </a:fld>
            <a:endParaRPr lang="el-GR"/>
          </a:p>
        </p:txBody>
      </p:sp>
    </p:spTree>
    <p:extLst>
      <p:ext uri="{BB962C8B-B14F-4D97-AF65-F5344CB8AC3E}">
        <p14:creationId xmlns:p14="http://schemas.microsoft.com/office/powerpoint/2010/main" val="42855292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6332"/>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96332"/>
          </a:xfrm>
          <a:prstGeom prst="rect">
            <a:avLst/>
          </a:prstGeom>
        </p:spPr>
        <p:txBody>
          <a:bodyPr vert="horz" lIns="91440" tIns="45720" rIns="91440" bIns="45720" rtlCol="0"/>
          <a:lstStyle>
            <a:lvl1pPr algn="r">
              <a:defRPr sz="1200"/>
            </a:lvl1pPr>
          </a:lstStyle>
          <a:p>
            <a:fld id="{7490301A-E4B9-46CE-9BEB-49722D941A0D}" type="datetimeFigureOut">
              <a:rPr lang="el-GR" smtClean="0"/>
              <a:t>22/3/2019</a:t>
            </a:fld>
            <a:endParaRPr lang="el-GR"/>
          </a:p>
        </p:txBody>
      </p:sp>
      <p:sp>
        <p:nvSpPr>
          <p:cNvPr id="4" name="Slide Image Placeholder 3"/>
          <p:cNvSpPr>
            <a:spLocks noGrp="1" noRot="1" noChangeAspect="1"/>
          </p:cNvSpPr>
          <p:nvPr>
            <p:ph type="sldImg" idx="2"/>
          </p:nvPr>
        </p:nvSpPr>
        <p:spPr>
          <a:xfrm>
            <a:off x="947738" y="744538"/>
            <a:ext cx="4962525" cy="3722687"/>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715153"/>
            <a:ext cx="5486400" cy="4466987"/>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6" name="Footer Placeholder 5"/>
          <p:cNvSpPr>
            <a:spLocks noGrp="1"/>
          </p:cNvSpPr>
          <p:nvPr>
            <p:ph type="ftr" sz="quarter" idx="4"/>
          </p:nvPr>
        </p:nvSpPr>
        <p:spPr>
          <a:xfrm>
            <a:off x="0" y="9428583"/>
            <a:ext cx="2971800" cy="496332"/>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9428583"/>
            <a:ext cx="2971800" cy="496332"/>
          </a:xfrm>
          <a:prstGeom prst="rect">
            <a:avLst/>
          </a:prstGeom>
        </p:spPr>
        <p:txBody>
          <a:bodyPr vert="horz" lIns="91440" tIns="45720" rIns="91440" bIns="45720" rtlCol="0" anchor="b"/>
          <a:lstStyle>
            <a:lvl1pPr algn="r">
              <a:defRPr sz="1200"/>
            </a:lvl1pPr>
          </a:lstStyle>
          <a:p>
            <a:fld id="{A0861959-5CEF-4A99-8285-A7CDC6FD63AD}" type="slidenum">
              <a:rPr lang="el-GR" smtClean="0"/>
              <a:t>‹#›</a:t>
            </a:fld>
            <a:endParaRPr lang="el-GR"/>
          </a:p>
        </p:txBody>
      </p:sp>
    </p:spTree>
    <p:extLst>
      <p:ext uri="{BB962C8B-B14F-4D97-AF65-F5344CB8AC3E}">
        <p14:creationId xmlns:p14="http://schemas.microsoft.com/office/powerpoint/2010/main" val="27273077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A0861959-5CEF-4A99-8285-A7CDC6FD63AD}" type="slidenum">
              <a:rPr lang="el-GR" smtClean="0"/>
              <a:t>1</a:t>
            </a:fld>
            <a:endParaRPr lang="el-GR" dirty="0"/>
          </a:p>
        </p:txBody>
      </p:sp>
    </p:spTree>
    <p:extLst>
      <p:ext uri="{BB962C8B-B14F-4D97-AF65-F5344CB8AC3E}">
        <p14:creationId xmlns:p14="http://schemas.microsoft.com/office/powerpoint/2010/main" val="36893171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A0861959-5CEF-4A99-8285-A7CDC6FD63AD}" type="slidenum">
              <a:rPr lang="el-GR" smtClean="0"/>
              <a:t>2</a:t>
            </a:fld>
            <a:endParaRPr lang="el-GR" dirty="0"/>
          </a:p>
        </p:txBody>
      </p:sp>
    </p:spTree>
    <p:extLst>
      <p:ext uri="{BB962C8B-B14F-4D97-AF65-F5344CB8AC3E}">
        <p14:creationId xmlns:p14="http://schemas.microsoft.com/office/powerpoint/2010/main" val="36893171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3/22/2019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3/22/2019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3/22/2019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3/22/2019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1D8BD707-D9CF-40AE-B4C6-C98DA3205C09}" type="datetimeFigureOut">
              <a:rPr lang="en-US" smtClean="0"/>
              <a:pPr/>
              <a:t>3/22/2019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3/22/2019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1D8BD707-D9CF-40AE-B4C6-C98DA3205C09}" type="datetimeFigureOut">
              <a:rPr lang="en-US" smtClean="0"/>
              <a:pPr/>
              <a:t>3/22/2019</a:t>
            </a:fld>
            <a:endParaRPr lang="en-US"/>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n-US"/>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B6F15528-21DE-4FAA-801E-634DDDAF4B2B}" type="slidenum">
              <a:rPr lang="en-US" smtClean="0"/>
              <a:pPr/>
              <a:t>‹#›</a:t>
            </a:fld>
            <a:endParaRPr lang="en-US"/>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p:cNvPicPr>
            <a:picLocks noChangeAspect="1"/>
          </p:cNvPicPr>
          <p:nvPr/>
        </p:nvPicPr>
        <p:blipFill rotWithShape="1">
          <a:blip r:embed="rId3" cstate="print">
            <a:extLst>
              <a:ext uri="{28A0092B-C50C-407E-A947-70E740481C1C}">
                <a14:useLocalDpi xmlns:a14="http://schemas.microsoft.com/office/drawing/2010/main" val="0"/>
              </a:ext>
            </a:extLst>
          </a:blip>
          <a:srcRect l="2558" r="2441" b="13188"/>
          <a:stretch/>
        </p:blipFill>
        <p:spPr>
          <a:xfrm>
            <a:off x="662899" y="457200"/>
            <a:ext cx="7818202" cy="4682750"/>
          </a:xfrm>
          <a:prstGeom prst="rect">
            <a:avLst/>
          </a:prstGeom>
        </p:spPr>
      </p:pic>
      <p:pic>
        <p:nvPicPr>
          <p:cNvPr id="9" name="Εικόνα 8"/>
          <p:cNvPicPr>
            <a:picLocks noChangeAspect="1"/>
          </p:cNvPicPr>
          <p:nvPr/>
        </p:nvPicPr>
        <p:blipFill rotWithShape="1">
          <a:blip r:embed="rId4" cstate="print">
            <a:extLst>
              <a:ext uri="{28A0092B-C50C-407E-A947-70E740481C1C}">
                <a14:useLocalDpi xmlns:a14="http://schemas.microsoft.com/office/drawing/2010/main" val="0"/>
              </a:ext>
            </a:extLst>
          </a:blip>
          <a:srcRect l="28721" t="34863" r="28721" b="34516"/>
          <a:stretch/>
        </p:blipFill>
        <p:spPr>
          <a:xfrm>
            <a:off x="838200" y="5648205"/>
            <a:ext cx="1713040" cy="828795"/>
          </a:xfrm>
          <a:prstGeom prst="rect">
            <a:avLst/>
          </a:prstGeom>
        </p:spPr>
      </p:pic>
      <p:sp>
        <p:nvSpPr>
          <p:cNvPr id="6" name="TextBox 5"/>
          <p:cNvSpPr txBox="1"/>
          <p:nvPr/>
        </p:nvSpPr>
        <p:spPr>
          <a:xfrm>
            <a:off x="791496" y="429161"/>
            <a:ext cx="7561008" cy="1323439"/>
          </a:xfrm>
          <a:prstGeom prst="rect">
            <a:avLst/>
          </a:prstGeom>
          <a:noFill/>
        </p:spPr>
        <p:txBody>
          <a:bodyPr wrap="square" rtlCol="0">
            <a:spAutoFit/>
          </a:bodyPr>
          <a:lstStyle/>
          <a:p>
            <a:pPr algn="ctr"/>
            <a:r>
              <a:rPr lang="el-GR" sz="2400" dirty="0" smtClean="0">
                <a:solidFill>
                  <a:schemeClr val="tx2">
                    <a:lumMod val="50000"/>
                  </a:schemeClr>
                </a:solidFill>
              </a:rPr>
              <a:t>Γεώργιος Κόντος</a:t>
            </a:r>
            <a:endParaRPr lang="en-GB" sz="2400" dirty="0" smtClean="0">
              <a:solidFill>
                <a:schemeClr val="tx2">
                  <a:lumMod val="50000"/>
                </a:schemeClr>
              </a:solidFill>
            </a:endParaRPr>
          </a:p>
          <a:p>
            <a:pPr algn="ctr"/>
            <a:r>
              <a:rPr lang="el-GR" sz="3600" dirty="0">
                <a:solidFill>
                  <a:schemeClr val="tx2">
                    <a:lumMod val="50000"/>
                  </a:schemeClr>
                </a:solidFill>
              </a:rPr>
              <a:t>ΛΟΓΙΣΤΙΚΗ ΤΡΑΠΕΖΩΝ </a:t>
            </a:r>
            <a:endParaRPr lang="el-GR" sz="3600" dirty="0" smtClean="0">
              <a:solidFill>
                <a:schemeClr val="tx2">
                  <a:lumMod val="50000"/>
                </a:schemeClr>
              </a:solidFill>
            </a:endParaRPr>
          </a:p>
          <a:p>
            <a:pPr algn="ctr"/>
            <a:r>
              <a:rPr lang="el-GR" sz="2000" dirty="0">
                <a:solidFill>
                  <a:schemeClr val="tx2">
                    <a:lumMod val="50000"/>
                  </a:schemeClr>
                </a:solidFill>
              </a:rPr>
              <a:t>&amp; εταιρειών </a:t>
            </a:r>
            <a:r>
              <a:rPr lang="en-GB" sz="2000" dirty="0">
                <a:solidFill>
                  <a:schemeClr val="tx2">
                    <a:lumMod val="50000"/>
                  </a:schemeClr>
                </a:solidFill>
              </a:rPr>
              <a:t>Leasing, Factoring </a:t>
            </a:r>
            <a:r>
              <a:rPr lang="el-GR" sz="2000" dirty="0">
                <a:solidFill>
                  <a:schemeClr val="tx2">
                    <a:lumMod val="50000"/>
                  </a:schemeClr>
                </a:solidFill>
              </a:rPr>
              <a:t>και </a:t>
            </a:r>
            <a:r>
              <a:rPr lang="en-GB" sz="2000" dirty="0">
                <a:solidFill>
                  <a:schemeClr val="tx2">
                    <a:lumMod val="50000"/>
                  </a:schemeClr>
                </a:solidFill>
              </a:rPr>
              <a:t>Forfaiting</a:t>
            </a:r>
            <a:endParaRPr lang="el-GR" sz="2000" dirty="0">
              <a:solidFill>
                <a:schemeClr val="tx2">
                  <a:lumMod val="50000"/>
                </a:schemeClr>
              </a:solidFill>
            </a:endParaRPr>
          </a:p>
        </p:txBody>
      </p:sp>
    </p:spTree>
    <p:extLst>
      <p:ext uri="{BB962C8B-B14F-4D97-AF65-F5344CB8AC3E}">
        <p14:creationId xmlns:p14="http://schemas.microsoft.com/office/powerpoint/2010/main" val="4239778821"/>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p:cNvPicPr>
            <a:picLocks noChangeAspect="1"/>
          </p:cNvPicPr>
          <p:nvPr/>
        </p:nvPicPr>
        <p:blipFill rotWithShape="1">
          <a:blip r:embed="rId3" cstate="print">
            <a:extLst>
              <a:ext uri="{28A0092B-C50C-407E-A947-70E740481C1C}">
                <a14:useLocalDpi xmlns:a14="http://schemas.microsoft.com/office/drawing/2010/main" val="0"/>
              </a:ext>
            </a:extLst>
          </a:blip>
          <a:srcRect t="22056" b="14340"/>
          <a:stretch/>
        </p:blipFill>
        <p:spPr>
          <a:xfrm>
            <a:off x="0" y="1447800"/>
            <a:ext cx="9144000" cy="3870251"/>
          </a:xfrm>
          <a:prstGeom prst="rect">
            <a:avLst/>
          </a:prstGeom>
        </p:spPr>
      </p:pic>
      <p:sp>
        <p:nvSpPr>
          <p:cNvPr id="5" name="Rectangle 5"/>
          <p:cNvSpPr/>
          <p:nvPr/>
        </p:nvSpPr>
        <p:spPr>
          <a:xfrm>
            <a:off x="991800" y="4696968"/>
            <a:ext cx="198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Κεφάλαιο 1</a:t>
            </a:r>
            <a:endParaRPr lang="el-GR" sz="2400" b="1" dirty="0"/>
          </a:p>
        </p:txBody>
      </p:sp>
      <p:sp>
        <p:nvSpPr>
          <p:cNvPr id="8" name="Title 2"/>
          <p:cNvSpPr txBox="1">
            <a:spLocks/>
          </p:cNvSpPr>
          <p:nvPr/>
        </p:nvSpPr>
        <p:spPr>
          <a:xfrm>
            <a:off x="457200" y="76200"/>
            <a:ext cx="8229600" cy="1252728"/>
          </a:xfrm>
          <a:prstGeom prst="rect">
            <a:avLst/>
          </a:prstGeom>
        </p:spPr>
        <p:txBody>
          <a:bodyPr vert="horz" lIns="91440" tIns="45720" rIns="91440" bIns="45720" rtlCol="0" anchor="b">
            <a:normAutofit fontScale="77500" lnSpcReduction="20000"/>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l-GR" dirty="0" smtClean="0">
                <a:solidFill>
                  <a:schemeClr val="bg1"/>
                </a:solidFill>
              </a:rPr>
              <a:t>ΓΝΩΡΙΜΙΑ ΜΕ ΤΗΝ ΤΡΑΠΕΖΙΚΗ ΕΠΙΧΕΙΡΗΣΗ</a:t>
            </a:r>
          </a:p>
          <a:p>
            <a:r>
              <a:rPr lang="el-GR" dirty="0" smtClean="0">
                <a:solidFill>
                  <a:schemeClr val="bg1"/>
                </a:solidFill>
              </a:rPr>
              <a:t>(ιστορία, εργασίες, κίνδυνοι)</a:t>
            </a:r>
            <a:endParaRPr lang="el-GR" dirty="0">
              <a:solidFill>
                <a:schemeClr val="bg1"/>
              </a:solidFill>
            </a:endParaRPr>
          </a:p>
        </p:txBody>
      </p:sp>
      <p:sp>
        <p:nvSpPr>
          <p:cNvPr id="9" name="TextBox 8"/>
          <p:cNvSpPr txBox="1"/>
          <p:nvPr/>
        </p:nvSpPr>
        <p:spPr>
          <a:xfrm>
            <a:off x="791496" y="5983069"/>
            <a:ext cx="7561008" cy="646331"/>
          </a:xfrm>
          <a:prstGeom prst="rect">
            <a:avLst/>
          </a:prstGeom>
          <a:noFill/>
        </p:spPr>
        <p:txBody>
          <a:bodyPr wrap="square" rtlCol="0">
            <a:spAutoFit/>
          </a:bodyPr>
          <a:lstStyle/>
          <a:p>
            <a:r>
              <a:rPr lang="el-GR" dirty="0" smtClean="0">
                <a:solidFill>
                  <a:schemeClr val="tx2">
                    <a:lumMod val="50000"/>
                  </a:schemeClr>
                </a:solidFill>
              </a:rPr>
              <a:t>ΛΟΓΙΣΤΙΚΗ </a:t>
            </a:r>
            <a:r>
              <a:rPr lang="el-GR" dirty="0">
                <a:solidFill>
                  <a:schemeClr val="tx2">
                    <a:lumMod val="50000"/>
                  </a:schemeClr>
                </a:solidFill>
              </a:rPr>
              <a:t>ΤΡΑΠΕΖΩΝ </a:t>
            </a:r>
            <a:endParaRPr lang="el-GR" dirty="0" smtClean="0">
              <a:solidFill>
                <a:schemeClr val="tx2">
                  <a:lumMod val="50000"/>
                </a:schemeClr>
              </a:solidFill>
            </a:endParaRPr>
          </a:p>
          <a:p>
            <a:r>
              <a:rPr lang="el-GR" dirty="0">
                <a:solidFill>
                  <a:schemeClr val="tx2">
                    <a:lumMod val="50000"/>
                  </a:schemeClr>
                </a:solidFill>
              </a:rPr>
              <a:t>&amp; εταιρειών </a:t>
            </a:r>
            <a:r>
              <a:rPr lang="en-GB" dirty="0">
                <a:solidFill>
                  <a:schemeClr val="tx2">
                    <a:lumMod val="50000"/>
                  </a:schemeClr>
                </a:solidFill>
              </a:rPr>
              <a:t>Leasing, Factoring </a:t>
            </a:r>
            <a:r>
              <a:rPr lang="el-GR" dirty="0">
                <a:solidFill>
                  <a:schemeClr val="tx2">
                    <a:lumMod val="50000"/>
                  </a:schemeClr>
                </a:solidFill>
              </a:rPr>
              <a:t>και </a:t>
            </a:r>
            <a:r>
              <a:rPr lang="en-GB" dirty="0">
                <a:solidFill>
                  <a:schemeClr val="tx2">
                    <a:lumMod val="50000"/>
                  </a:schemeClr>
                </a:solidFill>
              </a:rPr>
              <a:t>Forfaiting</a:t>
            </a:r>
            <a:endParaRPr lang="el-GR" dirty="0">
              <a:solidFill>
                <a:schemeClr val="tx2">
                  <a:lumMod val="50000"/>
                </a:schemeClr>
              </a:solidFill>
            </a:endParaRPr>
          </a:p>
        </p:txBody>
      </p:sp>
      <p:cxnSp>
        <p:nvCxnSpPr>
          <p:cNvPr id="10" name="Ευθεία γραμμή σύνδεσης 9"/>
          <p:cNvCxnSpPr/>
          <p:nvPr/>
        </p:nvCxnSpPr>
        <p:spPr>
          <a:xfrm>
            <a:off x="228600" y="6324600"/>
            <a:ext cx="8640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598935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4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12000" y="1928400"/>
            <a:ext cx="7920000" cy="4320000"/>
          </a:xfrm>
        </p:spPr>
        <p:txBody>
          <a:bodyPr>
            <a:normAutofit/>
          </a:bodyPr>
          <a:lstStyle/>
          <a:p>
            <a:pPr marL="0" indent="-514350">
              <a:spcBef>
                <a:spcPts val="600"/>
              </a:spcBef>
              <a:buFont typeface="+mj-lt"/>
              <a:buAutoNum type="arabicPeriod"/>
            </a:pPr>
            <a:r>
              <a:rPr lang="el-GR" sz="2800" dirty="0" smtClean="0">
                <a:solidFill>
                  <a:schemeClr val="accent1">
                    <a:lumMod val="50000"/>
                  </a:schemeClr>
                </a:solidFill>
              </a:rPr>
              <a:t>Εργασίες διαμεσολάβησης</a:t>
            </a:r>
          </a:p>
          <a:p>
            <a:pPr marL="0" indent="0">
              <a:spcBef>
                <a:spcPts val="600"/>
              </a:spcBef>
              <a:buNone/>
              <a:tabLst>
                <a:tab pos="542925" algn="l"/>
              </a:tabLst>
            </a:pPr>
            <a:r>
              <a:rPr lang="el-GR" sz="2800" dirty="0" smtClean="0">
                <a:solidFill>
                  <a:schemeClr val="accent1">
                    <a:lumMod val="50000"/>
                  </a:schemeClr>
                </a:solidFill>
              </a:rPr>
              <a:t>	α. εμπόριο χρήματος</a:t>
            </a:r>
          </a:p>
          <a:p>
            <a:pPr marL="0" indent="0">
              <a:spcBef>
                <a:spcPts val="600"/>
              </a:spcBef>
              <a:buNone/>
              <a:tabLst>
                <a:tab pos="542925" algn="l"/>
              </a:tabLst>
            </a:pPr>
            <a:r>
              <a:rPr lang="el-GR" sz="2800" dirty="0" smtClean="0">
                <a:solidFill>
                  <a:schemeClr val="accent1">
                    <a:lumMod val="50000"/>
                  </a:schemeClr>
                </a:solidFill>
              </a:rPr>
              <a:t>	β. «εμπόριο» πίστης</a:t>
            </a:r>
          </a:p>
          <a:p>
            <a:pPr marL="514350" indent="-514350">
              <a:spcBef>
                <a:spcPts val="600"/>
              </a:spcBef>
              <a:buFont typeface="+mj-lt"/>
              <a:buAutoNum type="arabicPeriod" startAt="2"/>
              <a:tabLst>
                <a:tab pos="542925" algn="l"/>
              </a:tabLst>
            </a:pPr>
            <a:r>
              <a:rPr lang="el-GR" sz="2800" dirty="0">
                <a:solidFill>
                  <a:schemeClr val="accent1">
                    <a:lumMod val="50000"/>
                  </a:schemeClr>
                </a:solidFill>
              </a:rPr>
              <a:t>Πράξεις αντιστάθμισης </a:t>
            </a:r>
            <a:r>
              <a:rPr lang="el-GR" sz="2800" dirty="0" smtClean="0">
                <a:solidFill>
                  <a:schemeClr val="accent1">
                    <a:lumMod val="50000"/>
                  </a:schemeClr>
                </a:solidFill>
              </a:rPr>
              <a:t>κινδύνων</a:t>
            </a:r>
          </a:p>
          <a:p>
            <a:pPr marL="514350" indent="-514350">
              <a:spcBef>
                <a:spcPts val="600"/>
              </a:spcBef>
              <a:buFont typeface="+mj-lt"/>
              <a:buAutoNum type="arabicPeriod" startAt="2"/>
              <a:tabLst>
                <a:tab pos="542925" algn="l"/>
              </a:tabLst>
            </a:pPr>
            <a:r>
              <a:rPr lang="el-GR" sz="2800" dirty="0" smtClean="0">
                <a:solidFill>
                  <a:schemeClr val="accent1">
                    <a:lumMod val="50000"/>
                  </a:schemeClr>
                </a:solidFill>
              </a:rPr>
              <a:t>Διαχείριση ρευστότητας</a:t>
            </a:r>
          </a:p>
          <a:p>
            <a:pPr marL="514350" indent="-514350">
              <a:spcBef>
                <a:spcPts val="600"/>
              </a:spcBef>
              <a:buFont typeface="+mj-lt"/>
              <a:buAutoNum type="arabicPeriod" startAt="2"/>
              <a:tabLst>
                <a:tab pos="542925" algn="l"/>
              </a:tabLst>
            </a:pPr>
            <a:r>
              <a:rPr lang="el-GR" sz="2800" dirty="0" smtClean="0">
                <a:solidFill>
                  <a:schemeClr val="accent1">
                    <a:lumMod val="50000"/>
                  </a:schemeClr>
                </a:solidFill>
              </a:rPr>
              <a:t>Επενδυτικές δραστηριότητες</a:t>
            </a:r>
          </a:p>
          <a:p>
            <a:pPr marL="514350" indent="-514350">
              <a:spcBef>
                <a:spcPts val="600"/>
              </a:spcBef>
              <a:buFont typeface="+mj-lt"/>
              <a:buAutoNum type="arabicPeriod" startAt="2"/>
              <a:tabLst>
                <a:tab pos="542925" algn="l"/>
              </a:tabLst>
            </a:pPr>
            <a:r>
              <a:rPr lang="el-GR" sz="2800" dirty="0" smtClean="0">
                <a:solidFill>
                  <a:schemeClr val="accent1">
                    <a:lumMod val="50000"/>
                  </a:schemeClr>
                </a:solidFill>
              </a:rPr>
              <a:t>Λοιπές δραστηριότητες</a:t>
            </a:r>
            <a:endParaRPr lang="el-GR" sz="2800" dirty="0">
              <a:solidFill>
                <a:schemeClr val="accent1">
                  <a:lumMod val="50000"/>
                </a:schemeClr>
              </a:solidFill>
            </a:endParaRPr>
          </a:p>
        </p:txBody>
      </p:sp>
      <p:sp>
        <p:nvSpPr>
          <p:cNvPr id="3" name="Title 2"/>
          <p:cNvSpPr>
            <a:spLocks noGrp="1"/>
          </p:cNvSpPr>
          <p:nvPr>
            <p:ph type="title"/>
          </p:nvPr>
        </p:nvSpPr>
        <p:spPr>
          <a:xfrm>
            <a:off x="457200" y="228600"/>
            <a:ext cx="8229600" cy="1252728"/>
          </a:xfrm>
        </p:spPr>
        <p:txBody>
          <a:bodyPr>
            <a:normAutofit fontScale="90000"/>
          </a:bodyPr>
          <a:lstStyle/>
          <a:p>
            <a:pPr algn="ctr"/>
            <a:r>
              <a:rPr lang="el-GR" dirty="0" smtClean="0">
                <a:solidFill>
                  <a:srgbClr val="FF0000"/>
                </a:solidFill>
              </a:rPr>
              <a:t>Δραστηριότητες </a:t>
            </a:r>
            <a:br>
              <a:rPr lang="el-GR" dirty="0" smtClean="0">
                <a:solidFill>
                  <a:srgbClr val="FF0000"/>
                </a:solidFill>
              </a:rPr>
            </a:br>
            <a:r>
              <a:rPr lang="el-GR" dirty="0" smtClean="0">
                <a:solidFill>
                  <a:srgbClr val="FF0000"/>
                </a:solidFill>
              </a:rPr>
              <a:t>των εμπορικών τραπεζών</a:t>
            </a:r>
            <a:endParaRPr lang="el-GR" dirty="0">
              <a:solidFill>
                <a:srgbClr val="FF0000"/>
              </a:solidFill>
            </a:endParaRPr>
          </a:p>
        </p:txBody>
      </p:sp>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t>2</a:t>
            </a:r>
            <a:endParaRPr lang="el-GR" sz="2400" b="1" dirty="0"/>
          </a:p>
        </p:txBody>
      </p:sp>
      <p:sp>
        <p:nvSpPr>
          <p:cNvPr id="6" name="Rectangle 28"/>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Κεφ.1</a:t>
            </a:r>
            <a:endParaRPr lang="el-GR" sz="2400" b="1" dirty="0"/>
          </a:p>
        </p:txBody>
      </p:sp>
      <p:sp>
        <p:nvSpPr>
          <p:cNvPr id="8" name="TextBox 7"/>
          <p:cNvSpPr txBox="1"/>
          <p:nvPr/>
        </p:nvSpPr>
        <p:spPr>
          <a:xfrm>
            <a:off x="990600" y="6172200"/>
            <a:ext cx="7620000" cy="646331"/>
          </a:xfrm>
          <a:prstGeom prst="rect">
            <a:avLst/>
          </a:prstGeom>
          <a:noFill/>
        </p:spPr>
        <p:txBody>
          <a:bodyPr wrap="square" rtlCol="0">
            <a:spAutoFit/>
          </a:bodyPr>
          <a:lstStyle/>
          <a:p>
            <a:r>
              <a:rPr lang="el-GR" dirty="0" smtClean="0">
                <a:solidFill>
                  <a:schemeClr val="tx2">
                    <a:lumMod val="50000"/>
                  </a:schemeClr>
                </a:solidFill>
              </a:rPr>
              <a:t>Λογιστική Τραπεζών</a:t>
            </a:r>
          </a:p>
          <a:p>
            <a:r>
              <a:rPr lang="el-GR" dirty="0" smtClean="0">
                <a:solidFill>
                  <a:schemeClr val="tx2">
                    <a:lumMod val="50000"/>
                  </a:schemeClr>
                </a:solidFill>
              </a:rPr>
              <a:t>ΓΝΩΡΙΜΙΑ ΜΕ ΤΗΝ ΤΡΑΠΕΖΙΚΗ ΕΠΙΧΕΙΡΗΣΗ</a:t>
            </a:r>
            <a:endParaRPr lang="el-GR" dirty="0">
              <a:solidFill>
                <a:schemeClr val="tx2">
                  <a:lumMod val="50000"/>
                </a:schemeClr>
              </a:solidFill>
            </a:endParaRPr>
          </a:p>
        </p:txBody>
      </p:sp>
      <p:cxnSp>
        <p:nvCxnSpPr>
          <p:cNvPr id="9" name="Ευθεία γραμμή σύνδεσης 8"/>
          <p:cNvCxnSpPr/>
          <p:nvPr/>
        </p:nvCxnSpPr>
        <p:spPr>
          <a:xfrm>
            <a:off x="1050600" y="6501384"/>
            <a:ext cx="7524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426820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Effect transition="in" filter="fade">
                                      <p:cBhvr>
                                        <p:cTn id="13" dur="1500"/>
                                        <p:tgtEl>
                                          <p:spTgt spid="2">
                                            <p:txEl>
                                              <p:pRg st="0" end="0"/>
                                            </p:txEl>
                                          </p:spTgt>
                                        </p:tgtEl>
                                      </p:cBhvr>
                                    </p:animEffect>
                                  </p:childTnLst>
                                </p:cTn>
                              </p:par>
                            </p:childTnLst>
                          </p:cTn>
                        </p:par>
                        <p:par>
                          <p:cTn id="14" fill="hold">
                            <p:stCondLst>
                              <p:cond delay="2500"/>
                            </p:stCondLst>
                            <p:childTnLst>
                              <p:par>
                                <p:cTn id="15" presetID="10" presetClass="entr" presetSubtype="0" fill="hold" grpId="0" nodeType="after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fade">
                                      <p:cBhvr>
                                        <p:cTn id="17" dur="1500"/>
                                        <p:tgtEl>
                                          <p:spTgt spid="2">
                                            <p:txEl>
                                              <p:pRg st="1" end="1"/>
                                            </p:txEl>
                                          </p:spTgt>
                                        </p:tgtEl>
                                      </p:cBhvr>
                                    </p:animEffect>
                                  </p:childTnLst>
                                </p:cTn>
                              </p:par>
                            </p:childTnLst>
                          </p:cTn>
                        </p:par>
                        <p:par>
                          <p:cTn id="18" fill="hold">
                            <p:stCondLst>
                              <p:cond delay="4000"/>
                            </p:stCondLst>
                            <p:childTnLst>
                              <p:par>
                                <p:cTn id="19" presetID="10" presetClass="entr" presetSubtype="0" fill="hold" grpId="0" nodeType="after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500"/>
                                        <p:tgtEl>
                                          <p:spTgt spid="2">
                                            <p:txEl>
                                              <p:pRg st="2" end="2"/>
                                            </p:txEl>
                                          </p:spTgt>
                                        </p:tgtEl>
                                      </p:cBhvr>
                                    </p:animEffect>
                                  </p:childTnLst>
                                </p:cTn>
                              </p:par>
                            </p:childTnLst>
                          </p:cTn>
                        </p:par>
                        <p:par>
                          <p:cTn id="22" fill="hold">
                            <p:stCondLst>
                              <p:cond delay="5500"/>
                            </p:stCondLst>
                            <p:childTnLst>
                              <p:par>
                                <p:cTn id="23" presetID="10" presetClass="entr" presetSubtype="0" fill="hold" grpId="0" nodeType="after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Effect transition="in" filter="fade">
                                      <p:cBhvr>
                                        <p:cTn id="25" dur="1500"/>
                                        <p:tgtEl>
                                          <p:spTgt spid="2">
                                            <p:txEl>
                                              <p:pRg st="3" end="3"/>
                                            </p:txEl>
                                          </p:spTgt>
                                        </p:tgtEl>
                                      </p:cBhvr>
                                    </p:animEffect>
                                  </p:childTnLst>
                                </p:cTn>
                              </p:par>
                            </p:childTnLst>
                          </p:cTn>
                        </p:par>
                        <p:par>
                          <p:cTn id="26" fill="hold">
                            <p:stCondLst>
                              <p:cond delay="7000"/>
                            </p:stCondLst>
                            <p:childTnLst>
                              <p:par>
                                <p:cTn id="27" presetID="10" presetClass="entr" presetSubtype="0" fill="hold" grpId="0" nodeType="afterEffect">
                                  <p:stCondLst>
                                    <p:cond delay="0"/>
                                  </p:stCondLst>
                                  <p:childTnLst>
                                    <p:set>
                                      <p:cBhvr>
                                        <p:cTn id="28" dur="1" fill="hold">
                                          <p:stCondLst>
                                            <p:cond delay="0"/>
                                          </p:stCondLst>
                                        </p:cTn>
                                        <p:tgtEl>
                                          <p:spTgt spid="2">
                                            <p:txEl>
                                              <p:pRg st="4" end="4"/>
                                            </p:txEl>
                                          </p:spTgt>
                                        </p:tgtEl>
                                        <p:attrNameLst>
                                          <p:attrName>style.visibility</p:attrName>
                                        </p:attrNameLst>
                                      </p:cBhvr>
                                      <p:to>
                                        <p:strVal val="visible"/>
                                      </p:to>
                                    </p:set>
                                    <p:animEffect transition="in" filter="fade">
                                      <p:cBhvr>
                                        <p:cTn id="29" dur="1500"/>
                                        <p:tgtEl>
                                          <p:spTgt spid="2">
                                            <p:txEl>
                                              <p:pRg st="4" end="4"/>
                                            </p:txEl>
                                          </p:spTgt>
                                        </p:tgtEl>
                                      </p:cBhvr>
                                    </p:animEffect>
                                  </p:childTnLst>
                                </p:cTn>
                              </p:par>
                            </p:childTnLst>
                          </p:cTn>
                        </p:par>
                        <p:par>
                          <p:cTn id="30" fill="hold">
                            <p:stCondLst>
                              <p:cond delay="8500"/>
                            </p:stCondLst>
                            <p:childTnLst>
                              <p:par>
                                <p:cTn id="31" presetID="10" presetClass="entr" presetSubtype="0" fill="hold" grpId="0" nodeType="afterEffect">
                                  <p:stCondLst>
                                    <p:cond delay="0"/>
                                  </p:stCondLst>
                                  <p:childTnLst>
                                    <p:set>
                                      <p:cBhvr>
                                        <p:cTn id="32" dur="1" fill="hold">
                                          <p:stCondLst>
                                            <p:cond delay="0"/>
                                          </p:stCondLst>
                                        </p:cTn>
                                        <p:tgtEl>
                                          <p:spTgt spid="2">
                                            <p:txEl>
                                              <p:pRg st="5" end="5"/>
                                            </p:txEl>
                                          </p:spTgt>
                                        </p:tgtEl>
                                        <p:attrNameLst>
                                          <p:attrName>style.visibility</p:attrName>
                                        </p:attrNameLst>
                                      </p:cBhvr>
                                      <p:to>
                                        <p:strVal val="visible"/>
                                      </p:to>
                                    </p:set>
                                    <p:animEffect transition="in" filter="fade">
                                      <p:cBhvr>
                                        <p:cTn id="33" dur="1500"/>
                                        <p:tgtEl>
                                          <p:spTgt spid="2">
                                            <p:txEl>
                                              <p:pRg st="5" end="5"/>
                                            </p:txEl>
                                          </p:spTgt>
                                        </p:tgtEl>
                                      </p:cBhvr>
                                    </p:animEffect>
                                  </p:childTnLst>
                                </p:cTn>
                              </p:par>
                            </p:childTnLst>
                          </p:cTn>
                        </p:par>
                        <p:par>
                          <p:cTn id="34" fill="hold">
                            <p:stCondLst>
                              <p:cond delay="10000"/>
                            </p:stCondLst>
                            <p:childTnLst>
                              <p:par>
                                <p:cTn id="35" presetID="10" presetClass="entr" presetSubtype="0" fill="hold" grpId="0" nodeType="after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fade">
                                      <p:cBhvr>
                                        <p:cTn id="37" dur="1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28600"/>
            <a:ext cx="8229600" cy="1252728"/>
          </a:xfrm>
        </p:spPr>
        <p:txBody>
          <a:bodyPr>
            <a:normAutofit/>
          </a:bodyPr>
          <a:lstStyle/>
          <a:p>
            <a:pPr algn="ctr"/>
            <a:r>
              <a:rPr lang="el-GR" dirty="0" smtClean="0">
                <a:solidFill>
                  <a:srgbClr val="FF0000"/>
                </a:solidFill>
              </a:rPr>
              <a:t>Εμπόριο χρήματος</a:t>
            </a:r>
            <a:endParaRPr lang="el-GR" dirty="0">
              <a:solidFill>
                <a:srgbClr val="FF0000"/>
              </a:solidFill>
            </a:endParaRPr>
          </a:p>
        </p:txBody>
      </p:sp>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3</a:t>
            </a:r>
          </a:p>
        </p:txBody>
      </p:sp>
      <p:sp>
        <p:nvSpPr>
          <p:cNvPr id="6" name="Rectangle 28"/>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Κεφ.1</a:t>
            </a:r>
            <a:endParaRPr lang="el-GR" sz="2400" b="1" dirty="0"/>
          </a:p>
        </p:txBody>
      </p:sp>
      <p:sp>
        <p:nvSpPr>
          <p:cNvPr id="8" name="TextBox 7"/>
          <p:cNvSpPr txBox="1"/>
          <p:nvPr/>
        </p:nvSpPr>
        <p:spPr>
          <a:xfrm>
            <a:off x="990600" y="6172200"/>
            <a:ext cx="7620000" cy="646331"/>
          </a:xfrm>
          <a:prstGeom prst="rect">
            <a:avLst/>
          </a:prstGeom>
          <a:noFill/>
        </p:spPr>
        <p:txBody>
          <a:bodyPr wrap="square" rtlCol="0">
            <a:spAutoFit/>
          </a:bodyPr>
          <a:lstStyle/>
          <a:p>
            <a:r>
              <a:rPr lang="el-GR" dirty="0" smtClean="0">
                <a:solidFill>
                  <a:schemeClr val="tx2">
                    <a:lumMod val="50000"/>
                  </a:schemeClr>
                </a:solidFill>
              </a:rPr>
              <a:t>Λογιστική Τραπεζών</a:t>
            </a:r>
          </a:p>
          <a:p>
            <a:r>
              <a:rPr lang="el-GR" dirty="0" smtClean="0">
                <a:solidFill>
                  <a:schemeClr val="tx2">
                    <a:lumMod val="50000"/>
                  </a:schemeClr>
                </a:solidFill>
              </a:rPr>
              <a:t>ΓΝΩΡΙΜΙΑ ΜΕ ΤΗΝ ΤΡΑΠΕΖΙΚΗ ΕΠΙΧΕΙΡΗΣΗ</a:t>
            </a:r>
            <a:endParaRPr lang="el-GR" dirty="0">
              <a:solidFill>
                <a:schemeClr val="tx2">
                  <a:lumMod val="50000"/>
                </a:schemeClr>
              </a:solidFill>
            </a:endParaRPr>
          </a:p>
        </p:txBody>
      </p:sp>
      <p:cxnSp>
        <p:nvCxnSpPr>
          <p:cNvPr id="9" name="Ευθεία γραμμή σύνδεσης 8"/>
          <p:cNvCxnSpPr/>
          <p:nvPr/>
        </p:nvCxnSpPr>
        <p:spPr>
          <a:xfrm>
            <a:off x="1050600" y="6501384"/>
            <a:ext cx="7524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7" name="Rectangle 9"/>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l-GR" altLang="el-GR"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8" name="Rectangle 16"/>
          <p:cNvSpPr>
            <a:spLocks noChangeArrowheads="1"/>
          </p:cNvSpPr>
          <p:nvPr/>
        </p:nvSpPr>
        <p:spPr bwMode="auto">
          <a:xfrm>
            <a:off x="0" y="533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l-GR" altLang="el-GR" sz="18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21" name="Διάγραμμα 20"/>
          <p:cNvGraphicFramePr/>
          <p:nvPr>
            <p:extLst>
              <p:ext uri="{D42A27DB-BD31-4B8C-83A1-F6EECF244321}">
                <p14:modId xmlns:p14="http://schemas.microsoft.com/office/powerpoint/2010/main" val="1619753091"/>
              </p:ext>
            </p:extLst>
          </p:nvPr>
        </p:nvGraphicFramePr>
        <p:xfrm>
          <a:off x="381000" y="1397000"/>
          <a:ext cx="8382000" cy="4775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1885075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1" presetClass="entr" presetSubtype="0" fill="hold" grpId="0" nodeType="afterEffect">
                                  <p:stCondLst>
                                    <p:cond delay="0"/>
                                  </p:stCondLst>
                                  <p:childTnLst>
                                    <p:set>
                                      <p:cBhvr>
                                        <p:cTn id="12" dur="1" fill="hold">
                                          <p:stCondLst>
                                            <p:cond delay="0"/>
                                          </p:stCondLst>
                                        </p:cTn>
                                        <p:tgtEl>
                                          <p:spTgt spid="21">
                                            <p:graphicEl>
                                              <a:dgm id="{73F8627D-75A9-4488-BA63-5FAF7CAC832B}"/>
                                            </p:graphicEl>
                                          </p:spTgt>
                                        </p:tgtEl>
                                        <p:attrNameLst>
                                          <p:attrName>style.visibility</p:attrName>
                                        </p:attrNameLst>
                                      </p:cBhvr>
                                      <p:to>
                                        <p:strVal val="visible"/>
                                      </p:to>
                                    </p:set>
                                    <p:anim calcmode="lin" valueType="num">
                                      <p:cBhvr>
                                        <p:cTn id="13" dur="1000" fill="hold"/>
                                        <p:tgtEl>
                                          <p:spTgt spid="21">
                                            <p:graphicEl>
                                              <a:dgm id="{73F8627D-75A9-4488-BA63-5FAF7CAC832B}"/>
                                            </p:graphicEl>
                                          </p:spTgt>
                                        </p:tgtEl>
                                        <p:attrNameLst>
                                          <p:attrName>ppt_w</p:attrName>
                                        </p:attrNameLst>
                                      </p:cBhvr>
                                      <p:tavLst>
                                        <p:tav tm="0">
                                          <p:val>
                                            <p:fltVal val="0"/>
                                          </p:val>
                                        </p:tav>
                                        <p:tav tm="100000">
                                          <p:val>
                                            <p:strVal val="#ppt_w"/>
                                          </p:val>
                                        </p:tav>
                                      </p:tavLst>
                                    </p:anim>
                                    <p:anim calcmode="lin" valueType="num">
                                      <p:cBhvr>
                                        <p:cTn id="14" dur="1000" fill="hold"/>
                                        <p:tgtEl>
                                          <p:spTgt spid="21">
                                            <p:graphicEl>
                                              <a:dgm id="{73F8627D-75A9-4488-BA63-5FAF7CAC832B}"/>
                                            </p:graphicEl>
                                          </p:spTgt>
                                        </p:tgtEl>
                                        <p:attrNameLst>
                                          <p:attrName>ppt_h</p:attrName>
                                        </p:attrNameLst>
                                      </p:cBhvr>
                                      <p:tavLst>
                                        <p:tav tm="0">
                                          <p:val>
                                            <p:fltVal val="0"/>
                                          </p:val>
                                        </p:tav>
                                        <p:tav tm="100000">
                                          <p:val>
                                            <p:strVal val="#ppt_h"/>
                                          </p:val>
                                        </p:tav>
                                      </p:tavLst>
                                    </p:anim>
                                    <p:anim calcmode="lin" valueType="num">
                                      <p:cBhvr>
                                        <p:cTn id="15" dur="1000" fill="hold"/>
                                        <p:tgtEl>
                                          <p:spTgt spid="21">
                                            <p:graphicEl>
                                              <a:dgm id="{73F8627D-75A9-4488-BA63-5FAF7CAC832B}"/>
                                            </p:graphicEl>
                                          </p:spTgt>
                                        </p:tgtEl>
                                        <p:attrNameLst>
                                          <p:attrName>style.rotation</p:attrName>
                                        </p:attrNameLst>
                                      </p:cBhvr>
                                      <p:tavLst>
                                        <p:tav tm="0">
                                          <p:val>
                                            <p:fltVal val="90"/>
                                          </p:val>
                                        </p:tav>
                                        <p:tav tm="100000">
                                          <p:val>
                                            <p:fltVal val="0"/>
                                          </p:val>
                                        </p:tav>
                                      </p:tavLst>
                                    </p:anim>
                                    <p:animEffect transition="in" filter="fade">
                                      <p:cBhvr>
                                        <p:cTn id="16" dur="1000"/>
                                        <p:tgtEl>
                                          <p:spTgt spid="21">
                                            <p:graphicEl>
                                              <a:dgm id="{73F8627D-75A9-4488-BA63-5FAF7CAC832B}"/>
                                            </p:graphicEl>
                                          </p:spTgt>
                                        </p:tgtEl>
                                      </p:cBhvr>
                                    </p:animEffect>
                                  </p:childTnLst>
                                </p:cTn>
                              </p:par>
                            </p:childTnLst>
                          </p:cTn>
                        </p:par>
                        <p:par>
                          <p:cTn id="17" fill="hold">
                            <p:stCondLst>
                              <p:cond delay="2000"/>
                            </p:stCondLst>
                            <p:childTnLst>
                              <p:par>
                                <p:cTn id="18" presetID="31" presetClass="entr" presetSubtype="0" fill="hold" grpId="0" nodeType="afterEffect">
                                  <p:stCondLst>
                                    <p:cond delay="0"/>
                                  </p:stCondLst>
                                  <p:childTnLst>
                                    <p:set>
                                      <p:cBhvr>
                                        <p:cTn id="19" dur="1" fill="hold">
                                          <p:stCondLst>
                                            <p:cond delay="0"/>
                                          </p:stCondLst>
                                        </p:cTn>
                                        <p:tgtEl>
                                          <p:spTgt spid="21">
                                            <p:graphicEl>
                                              <a:dgm id="{25C241A6-5938-4E5A-93B0-D0FAE830E678}"/>
                                            </p:graphicEl>
                                          </p:spTgt>
                                        </p:tgtEl>
                                        <p:attrNameLst>
                                          <p:attrName>style.visibility</p:attrName>
                                        </p:attrNameLst>
                                      </p:cBhvr>
                                      <p:to>
                                        <p:strVal val="visible"/>
                                      </p:to>
                                    </p:set>
                                    <p:anim calcmode="lin" valueType="num">
                                      <p:cBhvr>
                                        <p:cTn id="20" dur="1000" fill="hold"/>
                                        <p:tgtEl>
                                          <p:spTgt spid="21">
                                            <p:graphicEl>
                                              <a:dgm id="{25C241A6-5938-4E5A-93B0-D0FAE830E678}"/>
                                            </p:graphicEl>
                                          </p:spTgt>
                                        </p:tgtEl>
                                        <p:attrNameLst>
                                          <p:attrName>ppt_w</p:attrName>
                                        </p:attrNameLst>
                                      </p:cBhvr>
                                      <p:tavLst>
                                        <p:tav tm="0">
                                          <p:val>
                                            <p:fltVal val="0"/>
                                          </p:val>
                                        </p:tav>
                                        <p:tav tm="100000">
                                          <p:val>
                                            <p:strVal val="#ppt_w"/>
                                          </p:val>
                                        </p:tav>
                                      </p:tavLst>
                                    </p:anim>
                                    <p:anim calcmode="lin" valueType="num">
                                      <p:cBhvr>
                                        <p:cTn id="21" dur="1000" fill="hold"/>
                                        <p:tgtEl>
                                          <p:spTgt spid="21">
                                            <p:graphicEl>
                                              <a:dgm id="{25C241A6-5938-4E5A-93B0-D0FAE830E678}"/>
                                            </p:graphicEl>
                                          </p:spTgt>
                                        </p:tgtEl>
                                        <p:attrNameLst>
                                          <p:attrName>ppt_h</p:attrName>
                                        </p:attrNameLst>
                                      </p:cBhvr>
                                      <p:tavLst>
                                        <p:tav tm="0">
                                          <p:val>
                                            <p:fltVal val="0"/>
                                          </p:val>
                                        </p:tav>
                                        <p:tav tm="100000">
                                          <p:val>
                                            <p:strVal val="#ppt_h"/>
                                          </p:val>
                                        </p:tav>
                                      </p:tavLst>
                                    </p:anim>
                                    <p:anim calcmode="lin" valueType="num">
                                      <p:cBhvr>
                                        <p:cTn id="22" dur="1000" fill="hold"/>
                                        <p:tgtEl>
                                          <p:spTgt spid="21">
                                            <p:graphicEl>
                                              <a:dgm id="{25C241A6-5938-4E5A-93B0-D0FAE830E678}"/>
                                            </p:graphicEl>
                                          </p:spTgt>
                                        </p:tgtEl>
                                        <p:attrNameLst>
                                          <p:attrName>style.rotation</p:attrName>
                                        </p:attrNameLst>
                                      </p:cBhvr>
                                      <p:tavLst>
                                        <p:tav tm="0">
                                          <p:val>
                                            <p:fltVal val="90"/>
                                          </p:val>
                                        </p:tav>
                                        <p:tav tm="100000">
                                          <p:val>
                                            <p:fltVal val="0"/>
                                          </p:val>
                                        </p:tav>
                                      </p:tavLst>
                                    </p:anim>
                                    <p:animEffect transition="in" filter="fade">
                                      <p:cBhvr>
                                        <p:cTn id="23" dur="1000"/>
                                        <p:tgtEl>
                                          <p:spTgt spid="21">
                                            <p:graphicEl>
                                              <a:dgm id="{25C241A6-5938-4E5A-93B0-D0FAE830E678}"/>
                                            </p:graphicEl>
                                          </p:spTgt>
                                        </p:tgtEl>
                                      </p:cBhvr>
                                    </p:animEffect>
                                  </p:childTnLst>
                                </p:cTn>
                              </p:par>
                            </p:childTnLst>
                          </p:cTn>
                        </p:par>
                        <p:par>
                          <p:cTn id="24" fill="hold">
                            <p:stCondLst>
                              <p:cond delay="3000"/>
                            </p:stCondLst>
                            <p:childTnLst>
                              <p:par>
                                <p:cTn id="25" presetID="31" presetClass="entr" presetSubtype="0" fill="hold" grpId="0" nodeType="afterEffect">
                                  <p:stCondLst>
                                    <p:cond delay="0"/>
                                  </p:stCondLst>
                                  <p:childTnLst>
                                    <p:set>
                                      <p:cBhvr>
                                        <p:cTn id="26" dur="1" fill="hold">
                                          <p:stCondLst>
                                            <p:cond delay="0"/>
                                          </p:stCondLst>
                                        </p:cTn>
                                        <p:tgtEl>
                                          <p:spTgt spid="21">
                                            <p:graphicEl>
                                              <a:dgm id="{6B120B0F-DE83-4001-910B-AE85B5B5844F}"/>
                                            </p:graphicEl>
                                          </p:spTgt>
                                        </p:tgtEl>
                                        <p:attrNameLst>
                                          <p:attrName>style.visibility</p:attrName>
                                        </p:attrNameLst>
                                      </p:cBhvr>
                                      <p:to>
                                        <p:strVal val="visible"/>
                                      </p:to>
                                    </p:set>
                                    <p:anim calcmode="lin" valueType="num">
                                      <p:cBhvr>
                                        <p:cTn id="27" dur="1000" fill="hold"/>
                                        <p:tgtEl>
                                          <p:spTgt spid="21">
                                            <p:graphicEl>
                                              <a:dgm id="{6B120B0F-DE83-4001-910B-AE85B5B5844F}"/>
                                            </p:graphicEl>
                                          </p:spTgt>
                                        </p:tgtEl>
                                        <p:attrNameLst>
                                          <p:attrName>ppt_w</p:attrName>
                                        </p:attrNameLst>
                                      </p:cBhvr>
                                      <p:tavLst>
                                        <p:tav tm="0">
                                          <p:val>
                                            <p:fltVal val="0"/>
                                          </p:val>
                                        </p:tav>
                                        <p:tav tm="100000">
                                          <p:val>
                                            <p:strVal val="#ppt_w"/>
                                          </p:val>
                                        </p:tav>
                                      </p:tavLst>
                                    </p:anim>
                                    <p:anim calcmode="lin" valueType="num">
                                      <p:cBhvr>
                                        <p:cTn id="28" dur="1000" fill="hold"/>
                                        <p:tgtEl>
                                          <p:spTgt spid="21">
                                            <p:graphicEl>
                                              <a:dgm id="{6B120B0F-DE83-4001-910B-AE85B5B5844F}"/>
                                            </p:graphicEl>
                                          </p:spTgt>
                                        </p:tgtEl>
                                        <p:attrNameLst>
                                          <p:attrName>ppt_h</p:attrName>
                                        </p:attrNameLst>
                                      </p:cBhvr>
                                      <p:tavLst>
                                        <p:tav tm="0">
                                          <p:val>
                                            <p:fltVal val="0"/>
                                          </p:val>
                                        </p:tav>
                                        <p:tav tm="100000">
                                          <p:val>
                                            <p:strVal val="#ppt_h"/>
                                          </p:val>
                                        </p:tav>
                                      </p:tavLst>
                                    </p:anim>
                                    <p:anim calcmode="lin" valueType="num">
                                      <p:cBhvr>
                                        <p:cTn id="29" dur="1000" fill="hold"/>
                                        <p:tgtEl>
                                          <p:spTgt spid="21">
                                            <p:graphicEl>
                                              <a:dgm id="{6B120B0F-DE83-4001-910B-AE85B5B5844F}"/>
                                            </p:graphicEl>
                                          </p:spTgt>
                                        </p:tgtEl>
                                        <p:attrNameLst>
                                          <p:attrName>style.rotation</p:attrName>
                                        </p:attrNameLst>
                                      </p:cBhvr>
                                      <p:tavLst>
                                        <p:tav tm="0">
                                          <p:val>
                                            <p:fltVal val="90"/>
                                          </p:val>
                                        </p:tav>
                                        <p:tav tm="100000">
                                          <p:val>
                                            <p:fltVal val="0"/>
                                          </p:val>
                                        </p:tav>
                                      </p:tavLst>
                                    </p:anim>
                                    <p:animEffect transition="in" filter="fade">
                                      <p:cBhvr>
                                        <p:cTn id="30" dur="1000"/>
                                        <p:tgtEl>
                                          <p:spTgt spid="21">
                                            <p:graphicEl>
                                              <a:dgm id="{6B120B0F-DE83-4001-910B-AE85B5B5844F}"/>
                                            </p:graphicEl>
                                          </p:spTgt>
                                        </p:tgtEl>
                                      </p:cBhvr>
                                    </p:animEffect>
                                  </p:childTnLst>
                                </p:cTn>
                              </p:par>
                            </p:childTnLst>
                          </p:cTn>
                        </p:par>
                        <p:par>
                          <p:cTn id="31" fill="hold">
                            <p:stCondLst>
                              <p:cond delay="4000"/>
                            </p:stCondLst>
                            <p:childTnLst>
                              <p:par>
                                <p:cTn id="32" presetID="31" presetClass="entr" presetSubtype="0" fill="hold" grpId="0" nodeType="afterEffect">
                                  <p:stCondLst>
                                    <p:cond delay="0"/>
                                  </p:stCondLst>
                                  <p:childTnLst>
                                    <p:set>
                                      <p:cBhvr>
                                        <p:cTn id="33" dur="1" fill="hold">
                                          <p:stCondLst>
                                            <p:cond delay="0"/>
                                          </p:stCondLst>
                                        </p:cTn>
                                        <p:tgtEl>
                                          <p:spTgt spid="21">
                                            <p:graphicEl>
                                              <a:dgm id="{27D59A19-8F56-448A-820F-3F1404FAC28C}"/>
                                            </p:graphicEl>
                                          </p:spTgt>
                                        </p:tgtEl>
                                        <p:attrNameLst>
                                          <p:attrName>style.visibility</p:attrName>
                                        </p:attrNameLst>
                                      </p:cBhvr>
                                      <p:to>
                                        <p:strVal val="visible"/>
                                      </p:to>
                                    </p:set>
                                    <p:anim calcmode="lin" valueType="num">
                                      <p:cBhvr>
                                        <p:cTn id="34" dur="1000" fill="hold"/>
                                        <p:tgtEl>
                                          <p:spTgt spid="21">
                                            <p:graphicEl>
                                              <a:dgm id="{27D59A19-8F56-448A-820F-3F1404FAC28C}"/>
                                            </p:graphicEl>
                                          </p:spTgt>
                                        </p:tgtEl>
                                        <p:attrNameLst>
                                          <p:attrName>ppt_w</p:attrName>
                                        </p:attrNameLst>
                                      </p:cBhvr>
                                      <p:tavLst>
                                        <p:tav tm="0">
                                          <p:val>
                                            <p:fltVal val="0"/>
                                          </p:val>
                                        </p:tav>
                                        <p:tav tm="100000">
                                          <p:val>
                                            <p:strVal val="#ppt_w"/>
                                          </p:val>
                                        </p:tav>
                                      </p:tavLst>
                                    </p:anim>
                                    <p:anim calcmode="lin" valueType="num">
                                      <p:cBhvr>
                                        <p:cTn id="35" dur="1000" fill="hold"/>
                                        <p:tgtEl>
                                          <p:spTgt spid="21">
                                            <p:graphicEl>
                                              <a:dgm id="{27D59A19-8F56-448A-820F-3F1404FAC28C}"/>
                                            </p:graphicEl>
                                          </p:spTgt>
                                        </p:tgtEl>
                                        <p:attrNameLst>
                                          <p:attrName>ppt_h</p:attrName>
                                        </p:attrNameLst>
                                      </p:cBhvr>
                                      <p:tavLst>
                                        <p:tav tm="0">
                                          <p:val>
                                            <p:fltVal val="0"/>
                                          </p:val>
                                        </p:tav>
                                        <p:tav tm="100000">
                                          <p:val>
                                            <p:strVal val="#ppt_h"/>
                                          </p:val>
                                        </p:tav>
                                      </p:tavLst>
                                    </p:anim>
                                    <p:anim calcmode="lin" valueType="num">
                                      <p:cBhvr>
                                        <p:cTn id="36" dur="1000" fill="hold"/>
                                        <p:tgtEl>
                                          <p:spTgt spid="21">
                                            <p:graphicEl>
                                              <a:dgm id="{27D59A19-8F56-448A-820F-3F1404FAC28C}"/>
                                            </p:graphicEl>
                                          </p:spTgt>
                                        </p:tgtEl>
                                        <p:attrNameLst>
                                          <p:attrName>style.rotation</p:attrName>
                                        </p:attrNameLst>
                                      </p:cBhvr>
                                      <p:tavLst>
                                        <p:tav tm="0">
                                          <p:val>
                                            <p:fltVal val="90"/>
                                          </p:val>
                                        </p:tav>
                                        <p:tav tm="100000">
                                          <p:val>
                                            <p:fltVal val="0"/>
                                          </p:val>
                                        </p:tav>
                                      </p:tavLst>
                                    </p:anim>
                                    <p:animEffect transition="in" filter="fade">
                                      <p:cBhvr>
                                        <p:cTn id="37" dur="1000"/>
                                        <p:tgtEl>
                                          <p:spTgt spid="21">
                                            <p:graphicEl>
                                              <a:dgm id="{27D59A19-8F56-448A-820F-3F1404FAC28C}"/>
                                            </p:graphicEl>
                                          </p:spTgt>
                                        </p:tgtEl>
                                      </p:cBhvr>
                                    </p:animEffect>
                                  </p:childTnLst>
                                </p:cTn>
                              </p:par>
                            </p:childTnLst>
                          </p:cTn>
                        </p:par>
                        <p:par>
                          <p:cTn id="38" fill="hold">
                            <p:stCondLst>
                              <p:cond delay="5000"/>
                            </p:stCondLst>
                            <p:childTnLst>
                              <p:par>
                                <p:cTn id="39" presetID="31" presetClass="entr" presetSubtype="0" fill="hold" grpId="0" nodeType="afterEffect">
                                  <p:stCondLst>
                                    <p:cond delay="0"/>
                                  </p:stCondLst>
                                  <p:childTnLst>
                                    <p:set>
                                      <p:cBhvr>
                                        <p:cTn id="40" dur="1" fill="hold">
                                          <p:stCondLst>
                                            <p:cond delay="0"/>
                                          </p:stCondLst>
                                        </p:cTn>
                                        <p:tgtEl>
                                          <p:spTgt spid="21">
                                            <p:graphicEl>
                                              <a:dgm id="{2EAFDF2B-8D3C-441B-A5DE-C96058D15A04}"/>
                                            </p:graphicEl>
                                          </p:spTgt>
                                        </p:tgtEl>
                                        <p:attrNameLst>
                                          <p:attrName>style.visibility</p:attrName>
                                        </p:attrNameLst>
                                      </p:cBhvr>
                                      <p:to>
                                        <p:strVal val="visible"/>
                                      </p:to>
                                    </p:set>
                                    <p:anim calcmode="lin" valueType="num">
                                      <p:cBhvr>
                                        <p:cTn id="41" dur="1000" fill="hold"/>
                                        <p:tgtEl>
                                          <p:spTgt spid="21">
                                            <p:graphicEl>
                                              <a:dgm id="{2EAFDF2B-8D3C-441B-A5DE-C96058D15A04}"/>
                                            </p:graphicEl>
                                          </p:spTgt>
                                        </p:tgtEl>
                                        <p:attrNameLst>
                                          <p:attrName>ppt_w</p:attrName>
                                        </p:attrNameLst>
                                      </p:cBhvr>
                                      <p:tavLst>
                                        <p:tav tm="0">
                                          <p:val>
                                            <p:fltVal val="0"/>
                                          </p:val>
                                        </p:tav>
                                        <p:tav tm="100000">
                                          <p:val>
                                            <p:strVal val="#ppt_w"/>
                                          </p:val>
                                        </p:tav>
                                      </p:tavLst>
                                    </p:anim>
                                    <p:anim calcmode="lin" valueType="num">
                                      <p:cBhvr>
                                        <p:cTn id="42" dur="1000" fill="hold"/>
                                        <p:tgtEl>
                                          <p:spTgt spid="21">
                                            <p:graphicEl>
                                              <a:dgm id="{2EAFDF2B-8D3C-441B-A5DE-C96058D15A04}"/>
                                            </p:graphicEl>
                                          </p:spTgt>
                                        </p:tgtEl>
                                        <p:attrNameLst>
                                          <p:attrName>ppt_h</p:attrName>
                                        </p:attrNameLst>
                                      </p:cBhvr>
                                      <p:tavLst>
                                        <p:tav tm="0">
                                          <p:val>
                                            <p:fltVal val="0"/>
                                          </p:val>
                                        </p:tav>
                                        <p:tav tm="100000">
                                          <p:val>
                                            <p:strVal val="#ppt_h"/>
                                          </p:val>
                                        </p:tav>
                                      </p:tavLst>
                                    </p:anim>
                                    <p:anim calcmode="lin" valueType="num">
                                      <p:cBhvr>
                                        <p:cTn id="43" dur="1000" fill="hold"/>
                                        <p:tgtEl>
                                          <p:spTgt spid="21">
                                            <p:graphicEl>
                                              <a:dgm id="{2EAFDF2B-8D3C-441B-A5DE-C96058D15A04}"/>
                                            </p:graphicEl>
                                          </p:spTgt>
                                        </p:tgtEl>
                                        <p:attrNameLst>
                                          <p:attrName>style.rotation</p:attrName>
                                        </p:attrNameLst>
                                      </p:cBhvr>
                                      <p:tavLst>
                                        <p:tav tm="0">
                                          <p:val>
                                            <p:fltVal val="90"/>
                                          </p:val>
                                        </p:tav>
                                        <p:tav tm="100000">
                                          <p:val>
                                            <p:fltVal val="0"/>
                                          </p:val>
                                        </p:tav>
                                      </p:tavLst>
                                    </p:anim>
                                    <p:animEffect transition="in" filter="fade">
                                      <p:cBhvr>
                                        <p:cTn id="44" dur="1000"/>
                                        <p:tgtEl>
                                          <p:spTgt spid="21">
                                            <p:graphicEl>
                                              <a:dgm id="{2EAFDF2B-8D3C-441B-A5DE-C96058D15A04}"/>
                                            </p:graphicEl>
                                          </p:spTgt>
                                        </p:tgtEl>
                                      </p:cBhvr>
                                    </p:animEffect>
                                  </p:childTnLst>
                                </p:cTn>
                              </p:par>
                            </p:childTnLst>
                          </p:cTn>
                        </p:par>
                        <p:par>
                          <p:cTn id="45" fill="hold">
                            <p:stCondLst>
                              <p:cond delay="6000"/>
                            </p:stCondLst>
                            <p:childTnLst>
                              <p:par>
                                <p:cTn id="46" presetID="31" presetClass="entr" presetSubtype="0" fill="hold" grpId="0" nodeType="afterEffect">
                                  <p:stCondLst>
                                    <p:cond delay="0"/>
                                  </p:stCondLst>
                                  <p:childTnLst>
                                    <p:set>
                                      <p:cBhvr>
                                        <p:cTn id="47" dur="1" fill="hold">
                                          <p:stCondLst>
                                            <p:cond delay="0"/>
                                          </p:stCondLst>
                                        </p:cTn>
                                        <p:tgtEl>
                                          <p:spTgt spid="21">
                                            <p:graphicEl>
                                              <a:dgm id="{4EA6F0BB-4E99-47B7-8C19-A411EDCD0F2F}"/>
                                            </p:graphicEl>
                                          </p:spTgt>
                                        </p:tgtEl>
                                        <p:attrNameLst>
                                          <p:attrName>style.visibility</p:attrName>
                                        </p:attrNameLst>
                                      </p:cBhvr>
                                      <p:to>
                                        <p:strVal val="visible"/>
                                      </p:to>
                                    </p:set>
                                    <p:anim calcmode="lin" valueType="num">
                                      <p:cBhvr>
                                        <p:cTn id="48" dur="1000" fill="hold"/>
                                        <p:tgtEl>
                                          <p:spTgt spid="21">
                                            <p:graphicEl>
                                              <a:dgm id="{4EA6F0BB-4E99-47B7-8C19-A411EDCD0F2F}"/>
                                            </p:graphicEl>
                                          </p:spTgt>
                                        </p:tgtEl>
                                        <p:attrNameLst>
                                          <p:attrName>ppt_w</p:attrName>
                                        </p:attrNameLst>
                                      </p:cBhvr>
                                      <p:tavLst>
                                        <p:tav tm="0">
                                          <p:val>
                                            <p:fltVal val="0"/>
                                          </p:val>
                                        </p:tav>
                                        <p:tav tm="100000">
                                          <p:val>
                                            <p:strVal val="#ppt_w"/>
                                          </p:val>
                                        </p:tav>
                                      </p:tavLst>
                                    </p:anim>
                                    <p:anim calcmode="lin" valueType="num">
                                      <p:cBhvr>
                                        <p:cTn id="49" dur="1000" fill="hold"/>
                                        <p:tgtEl>
                                          <p:spTgt spid="21">
                                            <p:graphicEl>
                                              <a:dgm id="{4EA6F0BB-4E99-47B7-8C19-A411EDCD0F2F}"/>
                                            </p:graphicEl>
                                          </p:spTgt>
                                        </p:tgtEl>
                                        <p:attrNameLst>
                                          <p:attrName>ppt_h</p:attrName>
                                        </p:attrNameLst>
                                      </p:cBhvr>
                                      <p:tavLst>
                                        <p:tav tm="0">
                                          <p:val>
                                            <p:fltVal val="0"/>
                                          </p:val>
                                        </p:tav>
                                        <p:tav tm="100000">
                                          <p:val>
                                            <p:strVal val="#ppt_h"/>
                                          </p:val>
                                        </p:tav>
                                      </p:tavLst>
                                    </p:anim>
                                    <p:anim calcmode="lin" valueType="num">
                                      <p:cBhvr>
                                        <p:cTn id="50" dur="1000" fill="hold"/>
                                        <p:tgtEl>
                                          <p:spTgt spid="21">
                                            <p:graphicEl>
                                              <a:dgm id="{4EA6F0BB-4E99-47B7-8C19-A411EDCD0F2F}"/>
                                            </p:graphicEl>
                                          </p:spTgt>
                                        </p:tgtEl>
                                        <p:attrNameLst>
                                          <p:attrName>style.rotation</p:attrName>
                                        </p:attrNameLst>
                                      </p:cBhvr>
                                      <p:tavLst>
                                        <p:tav tm="0">
                                          <p:val>
                                            <p:fltVal val="90"/>
                                          </p:val>
                                        </p:tav>
                                        <p:tav tm="100000">
                                          <p:val>
                                            <p:fltVal val="0"/>
                                          </p:val>
                                        </p:tav>
                                      </p:tavLst>
                                    </p:anim>
                                    <p:animEffect transition="in" filter="fade">
                                      <p:cBhvr>
                                        <p:cTn id="51" dur="1000"/>
                                        <p:tgtEl>
                                          <p:spTgt spid="21">
                                            <p:graphicEl>
                                              <a:dgm id="{4EA6F0BB-4E99-47B7-8C19-A411EDCD0F2F}"/>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21" grpId="0" uiExpand="1">
        <p:bldSub>
          <a:bldDgm bld="one"/>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12000" y="1928400"/>
            <a:ext cx="7920000" cy="4320000"/>
          </a:xfrm>
        </p:spPr>
        <p:txBody>
          <a:bodyPr>
            <a:normAutofit/>
          </a:bodyPr>
          <a:lstStyle/>
          <a:p>
            <a:pPr marL="504000" indent="-514350">
              <a:spcBef>
                <a:spcPts val="600"/>
              </a:spcBef>
              <a:buFont typeface="Wingdings" panose="05000000000000000000" pitchFamily="2" charset="2"/>
              <a:buChar char="v"/>
            </a:pPr>
            <a:r>
              <a:rPr lang="el-GR" sz="2800" dirty="0" smtClean="0">
                <a:solidFill>
                  <a:schemeClr val="accent1">
                    <a:lumMod val="50000"/>
                  </a:schemeClr>
                </a:solidFill>
              </a:rPr>
              <a:t>Παρεμβολή μεταξύ αγοραστών και πωλητών για τη διευκόλυνση των συναλλαγών στο διεθνές εμπόριο</a:t>
            </a:r>
          </a:p>
          <a:p>
            <a:pPr marL="504000" indent="-514350">
              <a:spcBef>
                <a:spcPts val="600"/>
              </a:spcBef>
              <a:buFont typeface="Wingdings" panose="05000000000000000000" pitchFamily="2" charset="2"/>
              <a:buChar char="v"/>
            </a:pPr>
            <a:r>
              <a:rPr lang="el-GR" sz="2800" dirty="0" smtClean="0">
                <a:solidFill>
                  <a:schemeClr val="accent1">
                    <a:lumMod val="50000"/>
                  </a:schemeClr>
                </a:solidFill>
              </a:rPr>
              <a:t>Έκδοση εγγυητικών επιστολών</a:t>
            </a:r>
          </a:p>
          <a:p>
            <a:pPr marL="504000" indent="-514350">
              <a:spcBef>
                <a:spcPts val="600"/>
              </a:spcBef>
              <a:buFont typeface="Wingdings" panose="05000000000000000000" pitchFamily="2" charset="2"/>
              <a:buChar char="v"/>
            </a:pPr>
            <a:r>
              <a:rPr lang="el-GR" sz="2800" dirty="0" smtClean="0">
                <a:solidFill>
                  <a:schemeClr val="accent1">
                    <a:lumMod val="50000"/>
                  </a:schemeClr>
                </a:solidFill>
              </a:rPr>
              <a:t>Μεταφορά κεφαλαίων</a:t>
            </a:r>
          </a:p>
          <a:p>
            <a:pPr marL="504000" indent="-514350">
              <a:spcBef>
                <a:spcPts val="600"/>
              </a:spcBef>
              <a:buFont typeface="Wingdings" panose="05000000000000000000" pitchFamily="2" charset="2"/>
              <a:buChar char="v"/>
            </a:pPr>
            <a:r>
              <a:rPr lang="el-GR" sz="2800" dirty="0" smtClean="0">
                <a:solidFill>
                  <a:schemeClr val="accent1">
                    <a:lumMod val="50000"/>
                  </a:schemeClr>
                </a:solidFill>
              </a:rPr>
              <a:t>Έκδοση πιστωτικών καρτών</a:t>
            </a:r>
          </a:p>
          <a:p>
            <a:pPr marL="504000" indent="-514350">
              <a:spcBef>
                <a:spcPts val="600"/>
              </a:spcBef>
              <a:buFont typeface="Wingdings" panose="05000000000000000000" pitchFamily="2" charset="2"/>
              <a:buChar char="v"/>
            </a:pPr>
            <a:r>
              <a:rPr lang="el-GR" sz="2800" dirty="0" smtClean="0">
                <a:solidFill>
                  <a:schemeClr val="accent1">
                    <a:lumMod val="50000"/>
                  </a:schemeClr>
                </a:solidFill>
              </a:rPr>
              <a:t>κλπ</a:t>
            </a:r>
          </a:p>
        </p:txBody>
      </p:sp>
      <p:sp>
        <p:nvSpPr>
          <p:cNvPr id="3" name="Title 2"/>
          <p:cNvSpPr>
            <a:spLocks noGrp="1"/>
          </p:cNvSpPr>
          <p:nvPr>
            <p:ph type="title"/>
          </p:nvPr>
        </p:nvSpPr>
        <p:spPr>
          <a:xfrm>
            <a:off x="457200" y="228600"/>
            <a:ext cx="8229600" cy="1252728"/>
          </a:xfrm>
        </p:spPr>
        <p:txBody>
          <a:bodyPr>
            <a:normAutofit/>
          </a:bodyPr>
          <a:lstStyle/>
          <a:p>
            <a:pPr algn="ctr"/>
            <a:r>
              <a:rPr lang="el-GR" dirty="0" smtClean="0">
                <a:solidFill>
                  <a:srgbClr val="FF0000"/>
                </a:solidFill>
              </a:rPr>
              <a:t>«Εμπόριο» πίστης</a:t>
            </a:r>
            <a:endParaRPr lang="el-GR" dirty="0">
              <a:solidFill>
                <a:srgbClr val="FF0000"/>
              </a:solidFill>
            </a:endParaRPr>
          </a:p>
        </p:txBody>
      </p:sp>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4</a:t>
            </a:r>
          </a:p>
        </p:txBody>
      </p:sp>
      <p:sp>
        <p:nvSpPr>
          <p:cNvPr id="6" name="Rectangle 28"/>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Κεφ.1</a:t>
            </a:r>
            <a:endParaRPr lang="el-GR" sz="2400" b="1" dirty="0"/>
          </a:p>
        </p:txBody>
      </p:sp>
      <p:sp>
        <p:nvSpPr>
          <p:cNvPr id="8" name="TextBox 7"/>
          <p:cNvSpPr txBox="1"/>
          <p:nvPr/>
        </p:nvSpPr>
        <p:spPr>
          <a:xfrm>
            <a:off x="990600" y="6172200"/>
            <a:ext cx="7620000" cy="646331"/>
          </a:xfrm>
          <a:prstGeom prst="rect">
            <a:avLst/>
          </a:prstGeom>
          <a:noFill/>
        </p:spPr>
        <p:txBody>
          <a:bodyPr wrap="square" rtlCol="0">
            <a:spAutoFit/>
          </a:bodyPr>
          <a:lstStyle/>
          <a:p>
            <a:r>
              <a:rPr lang="el-GR" dirty="0" smtClean="0">
                <a:solidFill>
                  <a:schemeClr val="tx2">
                    <a:lumMod val="50000"/>
                  </a:schemeClr>
                </a:solidFill>
              </a:rPr>
              <a:t>Λογιστική Τραπεζών</a:t>
            </a:r>
          </a:p>
          <a:p>
            <a:r>
              <a:rPr lang="el-GR" dirty="0" smtClean="0">
                <a:solidFill>
                  <a:schemeClr val="tx2">
                    <a:lumMod val="50000"/>
                  </a:schemeClr>
                </a:solidFill>
              </a:rPr>
              <a:t>ΓΝΩΡΙΜΙΑ ΜΕ ΤΗΝ ΤΡΑΠΕΖΙΚΗ ΕΠΙΧΕΙΡΗΣΗ</a:t>
            </a:r>
            <a:endParaRPr lang="el-GR" dirty="0">
              <a:solidFill>
                <a:schemeClr val="tx2">
                  <a:lumMod val="50000"/>
                </a:schemeClr>
              </a:solidFill>
            </a:endParaRPr>
          </a:p>
        </p:txBody>
      </p:sp>
      <p:cxnSp>
        <p:nvCxnSpPr>
          <p:cNvPr id="9" name="Ευθεία γραμμή σύνδεσης 8"/>
          <p:cNvCxnSpPr/>
          <p:nvPr/>
        </p:nvCxnSpPr>
        <p:spPr>
          <a:xfrm>
            <a:off x="1050600" y="6501384"/>
            <a:ext cx="7524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6454989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Effect transition="in" filter="fade">
                                      <p:cBhvr>
                                        <p:cTn id="13" dur="1500"/>
                                        <p:tgtEl>
                                          <p:spTgt spid="2">
                                            <p:txEl>
                                              <p:pRg st="0" end="0"/>
                                            </p:txEl>
                                          </p:spTgt>
                                        </p:tgtEl>
                                      </p:cBhvr>
                                    </p:animEffect>
                                  </p:childTnLst>
                                </p:cTn>
                              </p:par>
                            </p:childTnLst>
                          </p:cTn>
                        </p:par>
                        <p:par>
                          <p:cTn id="14" fill="hold">
                            <p:stCondLst>
                              <p:cond delay="2500"/>
                            </p:stCondLst>
                            <p:childTnLst>
                              <p:par>
                                <p:cTn id="15" presetID="10" presetClass="entr" presetSubtype="0" fill="hold" grpId="0" nodeType="after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fade">
                                      <p:cBhvr>
                                        <p:cTn id="17" dur="1500"/>
                                        <p:tgtEl>
                                          <p:spTgt spid="2">
                                            <p:txEl>
                                              <p:pRg st="1" end="1"/>
                                            </p:txEl>
                                          </p:spTgt>
                                        </p:tgtEl>
                                      </p:cBhvr>
                                    </p:animEffect>
                                  </p:childTnLst>
                                </p:cTn>
                              </p:par>
                            </p:childTnLst>
                          </p:cTn>
                        </p:par>
                        <p:par>
                          <p:cTn id="18" fill="hold">
                            <p:stCondLst>
                              <p:cond delay="4000"/>
                            </p:stCondLst>
                            <p:childTnLst>
                              <p:par>
                                <p:cTn id="19" presetID="10" presetClass="entr" presetSubtype="0" fill="hold" grpId="0" nodeType="after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500"/>
                                        <p:tgtEl>
                                          <p:spTgt spid="2">
                                            <p:txEl>
                                              <p:pRg st="2" end="2"/>
                                            </p:txEl>
                                          </p:spTgt>
                                        </p:tgtEl>
                                      </p:cBhvr>
                                    </p:animEffect>
                                  </p:childTnLst>
                                </p:cTn>
                              </p:par>
                            </p:childTnLst>
                          </p:cTn>
                        </p:par>
                        <p:par>
                          <p:cTn id="22" fill="hold">
                            <p:stCondLst>
                              <p:cond delay="5500"/>
                            </p:stCondLst>
                            <p:childTnLst>
                              <p:par>
                                <p:cTn id="23" presetID="10" presetClass="entr" presetSubtype="0" fill="hold" grpId="0" nodeType="after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Effect transition="in" filter="fade">
                                      <p:cBhvr>
                                        <p:cTn id="25" dur="1500"/>
                                        <p:tgtEl>
                                          <p:spTgt spid="2">
                                            <p:txEl>
                                              <p:pRg st="3" end="3"/>
                                            </p:txEl>
                                          </p:spTgt>
                                        </p:tgtEl>
                                      </p:cBhvr>
                                    </p:animEffect>
                                  </p:childTnLst>
                                </p:cTn>
                              </p:par>
                            </p:childTnLst>
                          </p:cTn>
                        </p:par>
                        <p:par>
                          <p:cTn id="26" fill="hold">
                            <p:stCondLst>
                              <p:cond delay="7000"/>
                            </p:stCondLst>
                            <p:childTnLst>
                              <p:par>
                                <p:cTn id="27" presetID="10" presetClass="entr" presetSubtype="0" fill="hold" grpId="0" nodeType="afterEffect">
                                  <p:stCondLst>
                                    <p:cond delay="0"/>
                                  </p:stCondLst>
                                  <p:childTnLst>
                                    <p:set>
                                      <p:cBhvr>
                                        <p:cTn id="28" dur="1" fill="hold">
                                          <p:stCondLst>
                                            <p:cond delay="0"/>
                                          </p:stCondLst>
                                        </p:cTn>
                                        <p:tgtEl>
                                          <p:spTgt spid="2">
                                            <p:txEl>
                                              <p:pRg st="4" end="4"/>
                                            </p:txEl>
                                          </p:spTgt>
                                        </p:tgtEl>
                                        <p:attrNameLst>
                                          <p:attrName>style.visibility</p:attrName>
                                        </p:attrNameLst>
                                      </p:cBhvr>
                                      <p:to>
                                        <p:strVal val="visible"/>
                                      </p:to>
                                    </p:set>
                                    <p:animEffect transition="in" filter="fade">
                                      <p:cBhvr>
                                        <p:cTn id="29" dur="1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12000" y="1928400"/>
            <a:ext cx="7920000" cy="4320000"/>
          </a:xfrm>
        </p:spPr>
        <p:txBody>
          <a:bodyPr>
            <a:normAutofit lnSpcReduction="10000"/>
          </a:bodyPr>
          <a:lstStyle/>
          <a:p>
            <a:pPr marL="504000" indent="-514350">
              <a:spcBef>
                <a:spcPts val="600"/>
              </a:spcBef>
              <a:buFont typeface="Wingdings" panose="05000000000000000000" pitchFamily="2" charset="2"/>
              <a:buChar char="v"/>
            </a:pPr>
            <a:r>
              <a:rPr lang="el-GR" sz="2800" dirty="0" smtClean="0">
                <a:solidFill>
                  <a:schemeClr val="accent1">
                    <a:lumMod val="50000"/>
                  </a:schemeClr>
                </a:solidFill>
              </a:rPr>
              <a:t>Αντιστάθμιση κινδύνων που αναλαμβάνουν οι τράπεζες (κυρίως συναλλαγματικού και επιτοκιακού) για την ικανοποίηση αναγκών των πελατών</a:t>
            </a:r>
          </a:p>
          <a:p>
            <a:pPr marL="468000" indent="0">
              <a:spcBef>
                <a:spcPts val="600"/>
              </a:spcBef>
              <a:buNone/>
            </a:pPr>
            <a:r>
              <a:rPr lang="el-GR" sz="2000" dirty="0">
                <a:solidFill>
                  <a:schemeClr val="accent1">
                    <a:lumMod val="50000"/>
                  </a:schemeClr>
                </a:solidFill>
              </a:rPr>
              <a:t>π</a:t>
            </a:r>
            <a:r>
              <a:rPr lang="el-GR" sz="2000" dirty="0" smtClean="0">
                <a:solidFill>
                  <a:schemeClr val="accent1">
                    <a:lumMod val="50000"/>
                  </a:schemeClr>
                </a:solidFill>
              </a:rPr>
              <a:t>.χ. ένας πελάτης ζητά να του πωλήσουμε </a:t>
            </a:r>
            <a:r>
              <a:rPr lang="en-GB" sz="2000" dirty="0" smtClean="0">
                <a:solidFill>
                  <a:schemeClr val="accent1">
                    <a:lumMod val="50000"/>
                  </a:schemeClr>
                </a:solidFill>
              </a:rPr>
              <a:t>USD 1.000.000 </a:t>
            </a:r>
            <a:endParaRPr lang="el-GR" sz="2000" dirty="0" smtClean="0">
              <a:solidFill>
                <a:schemeClr val="accent1">
                  <a:lumMod val="50000"/>
                </a:schemeClr>
              </a:solidFill>
            </a:endParaRPr>
          </a:p>
          <a:p>
            <a:pPr marL="468000" indent="0">
              <a:spcBef>
                <a:spcPts val="0"/>
              </a:spcBef>
              <a:buNone/>
            </a:pPr>
            <a:r>
              <a:rPr lang="en-GB" sz="2000" dirty="0" smtClean="0">
                <a:solidFill>
                  <a:schemeClr val="accent1">
                    <a:lumMod val="50000"/>
                  </a:schemeClr>
                </a:solidFill>
              </a:rPr>
              <a:t>(</a:t>
            </a:r>
            <a:r>
              <a:rPr lang="el-GR" sz="2000" dirty="0" smtClean="0">
                <a:solidFill>
                  <a:schemeClr val="accent1">
                    <a:lumMod val="50000"/>
                  </a:schemeClr>
                </a:solidFill>
              </a:rPr>
              <a:t>συναλλαγματικός κίνδυνος)</a:t>
            </a:r>
          </a:p>
          <a:p>
            <a:pPr marL="468000" indent="0">
              <a:spcBef>
                <a:spcPts val="600"/>
              </a:spcBef>
              <a:buNone/>
            </a:pPr>
            <a:r>
              <a:rPr lang="el-GR" sz="2000" dirty="0">
                <a:solidFill>
                  <a:schemeClr val="accent1">
                    <a:lumMod val="50000"/>
                  </a:schemeClr>
                </a:solidFill>
              </a:rPr>
              <a:t>π</a:t>
            </a:r>
            <a:r>
              <a:rPr lang="el-GR" sz="2000" dirty="0" smtClean="0">
                <a:solidFill>
                  <a:schemeClr val="accent1">
                    <a:lumMod val="50000"/>
                  </a:schemeClr>
                </a:solidFill>
              </a:rPr>
              <a:t>.χ. ένας πελάτης ζητά δάνειο με σταθερό επιτόκιο </a:t>
            </a:r>
          </a:p>
          <a:p>
            <a:pPr marL="468000" indent="0">
              <a:spcBef>
                <a:spcPts val="0"/>
              </a:spcBef>
              <a:buNone/>
            </a:pPr>
            <a:r>
              <a:rPr lang="el-GR" sz="2000" dirty="0" smtClean="0">
                <a:solidFill>
                  <a:schemeClr val="accent1">
                    <a:lumMod val="50000"/>
                  </a:schemeClr>
                </a:solidFill>
              </a:rPr>
              <a:t>(επιτοκιακός κίνδυνος)</a:t>
            </a:r>
          </a:p>
          <a:p>
            <a:pPr marL="504000" indent="-514800">
              <a:spcBef>
                <a:spcPts val="600"/>
              </a:spcBef>
              <a:buFont typeface="Wingdings" panose="05000000000000000000" pitchFamily="2" charset="2"/>
              <a:buChar char="v"/>
            </a:pPr>
            <a:r>
              <a:rPr lang="el-GR" sz="2800" dirty="0" smtClean="0">
                <a:solidFill>
                  <a:schemeClr val="accent1">
                    <a:lumMod val="50000"/>
                  </a:schemeClr>
                </a:solidFill>
              </a:rPr>
              <a:t>Ανάληψη κινδύνων για την αξιοποίηση ευκαιριών που παρουσιάζονται στις αγορές </a:t>
            </a:r>
          </a:p>
          <a:p>
            <a:pPr marL="468000" indent="0">
              <a:spcBef>
                <a:spcPts val="600"/>
              </a:spcBef>
              <a:buNone/>
            </a:pPr>
            <a:r>
              <a:rPr lang="el-GR" sz="2000" dirty="0">
                <a:solidFill>
                  <a:schemeClr val="accent1">
                    <a:lumMod val="50000"/>
                  </a:schemeClr>
                </a:solidFill>
              </a:rPr>
              <a:t>π</a:t>
            </a:r>
            <a:r>
              <a:rPr lang="el-GR" sz="2000" dirty="0" smtClean="0">
                <a:solidFill>
                  <a:schemeClr val="accent1">
                    <a:lumMod val="50000"/>
                  </a:schemeClr>
                </a:solidFill>
              </a:rPr>
              <a:t>.χ. αγοράζω </a:t>
            </a:r>
            <a:r>
              <a:rPr lang="en-GB" sz="2000" dirty="0" smtClean="0">
                <a:solidFill>
                  <a:schemeClr val="accent1">
                    <a:lumMod val="50000"/>
                  </a:schemeClr>
                </a:solidFill>
              </a:rPr>
              <a:t>GBP</a:t>
            </a:r>
            <a:r>
              <a:rPr lang="el-GR" sz="2000" dirty="0" smtClean="0">
                <a:solidFill>
                  <a:schemeClr val="accent1">
                    <a:lumMod val="50000"/>
                  </a:schemeClr>
                </a:solidFill>
              </a:rPr>
              <a:t>, γιατί προβλέπω άνοδο της λίρας</a:t>
            </a:r>
            <a:endParaRPr lang="el-GR" sz="2000" dirty="0">
              <a:solidFill>
                <a:schemeClr val="accent1">
                  <a:lumMod val="50000"/>
                </a:schemeClr>
              </a:solidFill>
            </a:endParaRPr>
          </a:p>
          <a:p>
            <a:pPr marL="468000" indent="0">
              <a:spcBef>
                <a:spcPts val="600"/>
              </a:spcBef>
              <a:buNone/>
            </a:pPr>
            <a:endParaRPr lang="el-GR" sz="2800" dirty="0" smtClean="0">
              <a:solidFill>
                <a:schemeClr val="accent1">
                  <a:lumMod val="50000"/>
                </a:schemeClr>
              </a:solidFill>
            </a:endParaRPr>
          </a:p>
          <a:p>
            <a:pPr marL="468000" indent="0">
              <a:spcBef>
                <a:spcPts val="600"/>
              </a:spcBef>
              <a:buNone/>
            </a:pPr>
            <a:endParaRPr lang="el-GR" sz="2800" dirty="0">
              <a:solidFill>
                <a:schemeClr val="accent1">
                  <a:lumMod val="50000"/>
                </a:schemeClr>
              </a:solidFill>
            </a:endParaRPr>
          </a:p>
        </p:txBody>
      </p:sp>
      <p:sp>
        <p:nvSpPr>
          <p:cNvPr id="3" name="Title 2"/>
          <p:cNvSpPr>
            <a:spLocks noGrp="1"/>
          </p:cNvSpPr>
          <p:nvPr>
            <p:ph type="title"/>
          </p:nvPr>
        </p:nvSpPr>
        <p:spPr>
          <a:xfrm>
            <a:off x="457200" y="228600"/>
            <a:ext cx="8229600" cy="1252728"/>
          </a:xfrm>
        </p:spPr>
        <p:txBody>
          <a:bodyPr>
            <a:normAutofit fontScale="90000"/>
          </a:bodyPr>
          <a:lstStyle/>
          <a:p>
            <a:pPr algn="ctr"/>
            <a:r>
              <a:rPr lang="el-GR" dirty="0" smtClean="0">
                <a:solidFill>
                  <a:srgbClr val="FF0000"/>
                </a:solidFill>
              </a:rPr>
              <a:t>Πράξεις αντιστάθμισης και ανάληψης κινδύνων</a:t>
            </a:r>
            <a:endParaRPr lang="el-GR" dirty="0">
              <a:solidFill>
                <a:srgbClr val="FF0000"/>
              </a:solidFill>
            </a:endParaRPr>
          </a:p>
        </p:txBody>
      </p:sp>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5</a:t>
            </a:r>
          </a:p>
        </p:txBody>
      </p:sp>
      <p:sp>
        <p:nvSpPr>
          <p:cNvPr id="6" name="Rectangle 28"/>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Κεφ.1</a:t>
            </a:r>
            <a:endParaRPr lang="el-GR" sz="2400" b="1" dirty="0"/>
          </a:p>
        </p:txBody>
      </p:sp>
      <p:sp>
        <p:nvSpPr>
          <p:cNvPr id="8" name="TextBox 7"/>
          <p:cNvSpPr txBox="1"/>
          <p:nvPr/>
        </p:nvSpPr>
        <p:spPr>
          <a:xfrm>
            <a:off x="990600" y="6172200"/>
            <a:ext cx="7620000" cy="646331"/>
          </a:xfrm>
          <a:prstGeom prst="rect">
            <a:avLst/>
          </a:prstGeom>
          <a:noFill/>
        </p:spPr>
        <p:txBody>
          <a:bodyPr wrap="square" rtlCol="0">
            <a:spAutoFit/>
          </a:bodyPr>
          <a:lstStyle/>
          <a:p>
            <a:r>
              <a:rPr lang="el-GR" dirty="0" smtClean="0">
                <a:solidFill>
                  <a:schemeClr val="tx2">
                    <a:lumMod val="50000"/>
                  </a:schemeClr>
                </a:solidFill>
              </a:rPr>
              <a:t>Λογιστική Τραπεζών</a:t>
            </a:r>
          </a:p>
          <a:p>
            <a:r>
              <a:rPr lang="el-GR" dirty="0" smtClean="0">
                <a:solidFill>
                  <a:schemeClr val="tx2">
                    <a:lumMod val="50000"/>
                  </a:schemeClr>
                </a:solidFill>
              </a:rPr>
              <a:t>ΓΝΩΡΙΜΙΑ ΜΕ ΤΗΝ ΤΡΑΠΕΖΙΚΗ ΕΠΙΧΕΙΡΗΣΗ</a:t>
            </a:r>
            <a:endParaRPr lang="el-GR" dirty="0">
              <a:solidFill>
                <a:schemeClr val="tx2">
                  <a:lumMod val="50000"/>
                </a:schemeClr>
              </a:solidFill>
            </a:endParaRPr>
          </a:p>
        </p:txBody>
      </p:sp>
      <p:cxnSp>
        <p:nvCxnSpPr>
          <p:cNvPr id="9" name="Ευθεία γραμμή σύνδεσης 8"/>
          <p:cNvCxnSpPr/>
          <p:nvPr/>
        </p:nvCxnSpPr>
        <p:spPr>
          <a:xfrm>
            <a:off x="1050600" y="6501384"/>
            <a:ext cx="7524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521307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Effect transition="in" filter="fade">
                                      <p:cBhvr>
                                        <p:cTn id="13" dur="2000"/>
                                        <p:tgtEl>
                                          <p:spTgt spid="2">
                                            <p:txEl>
                                              <p:pRg st="0" end="0"/>
                                            </p:txEl>
                                          </p:spTgt>
                                        </p:tgtEl>
                                      </p:cBhvr>
                                    </p:animEffect>
                                  </p:childTnLst>
                                </p:cTn>
                              </p:par>
                            </p:childTnLst>
                          </p:cTn>
                        </p:par>
                        <p:par>
                          <p:cTn id="14" fill="hold">
                            <p:stCondLst>
                              <p:cond delay="3000"/>
                            </p:stCondLst>
                            <p:childTnLst>
                              <p:par>
                                <p:cTn id="15" presetID="10" presetClass="entr" presetSubtype="0" fill="hold" grpId="0" nodeType="after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fade">
                                      <p:cBhvr>
                                        <p:cTn id="17" dur="2000"/>
                                        <p:tgtEl>
                                          <p:spTgt spid="2">
                                            <p:txEl>
                                              <p:pRg st="1" end="1"/>
                                            </p:txEl>
                                          </p:spTgt>
                                        </p:tgtEl>
                                      </p:cBhvr>
                                    </p:animEffect>
                                  </p:childTnLst>
                                </p:cTn>
                              </p:par>
                            </p:childTnLst>
                          </p:cTn>
                        </p:par>
                        <p:par>
                          <p:cTn id="18" fill="hold">
                            <p:stCondLst>
                              <p:cond delay="5000"/>
                            </p:stCondLst>
                            <p:childTnLst>
                              <p:par>
                                <p:cTn id="19" presetID="10" presetClass="entr" presetSubtype="0" fill="hold" grpId="0" nodeType="after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2000"/>
                                        <p:tgtEl>
                                          <p:spTgt spid="2">
                                            <p:txEl>
                                              <p:pRg st="2" end="2"/>
                                            </p:txEl>
                                          </p:spTgt>
                                        </p:tgtEl>
                                      </p:cBhvr>
                                    </p:animEffect>
                                  </p:childTnLst>
                                </p:cTn>
                              </p:par>
                            </p:childTnLst>
                          </p:cTn>
                        </p:par>
                        <p:par>
                          <p:cTn id="22" fill="hold">
                            <p:stCondLst>
                              <p:cond delay="7000"/>
                            </p:stCondLst>
                            <p:childTnLst>
                              <p:par>
                                <p:cTn id="23" presetID="10" presetClass="entr" presetSubtype="0" fill="hold" grpId="0" nodeType="after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Effect transition="in" filter="fade">
                                      <p:cBhvr>
                                        <p:cTn id="25" dur="2000"/>
                                        <p:tgtEl>
                                          <p:spTgt spid="2">
                                            <p:txEl>
                                              <p:pRg st="3" end="3"/>
                                            </p:txEl>
                                          </p:spTgt>
                                        </p:tgtEl>
                                      </p:cBhvr>
                                    </p:animEffect>
                                  </p:childTnLst>
                                </p:cTn>
                              </p:par>
                            </p:childTnLst>
                          </p:cTn>
                        </p:par>
                        <p:par>
                          <p:cTn id="26" fill="hold">
                            <p:stCondLst>
                              <p:cond delay="9000"/>
                            </p:stCondLst>
                            <p:childTnLst>
                              <p:par>
                                <p:cTn id="27" presetID="10" presetClass="entr" presetSubtype="0" fill="hold" grpId="0" nodeType="afterEffect">
                                  <p:stCondLst>
                                    <p:cond delay="0"/>
                                  </p:stCondLst>
                                  <p:childTnLst>
                                    <p:set>
                                      <p:cBhvr>
                                        <p:cTn id="28" dur="1" fill="hold">
                                          <p:stCondLst>
                                            <p:cond delay="0"/>
                                          </p:stCondLst>
                                        </p:cTn>
                                        <p:tgtEl>
                                          <p:spTgt spid="2">
                                            <p:txEl>
                                              <p:pRg st="4" end="4"/>
                                            </p:txEl>
                                          </p:spTgt>
                                        </p:tgtEl>
                                        <p:attrNameLst>
                                          <p:attrName>style.visibility</p:attrName>
                                        </p:attrNameLst>
                                      </p:cBhvr>
                                      <p:to>
                                        <p:strVal val="visible"/>
                                      </p:to>
                                    </p:set>
                                    <p:animEffect transition="in" filter="fade">
                                      <p:cBhvr>
                                        <p:cTn id="29" dur="2000"/>
                                        <p:tgtEl>
                                          <p:spTgt spid="2">
                                            <p:txEl>
                                              <p:pRg st="4" end="4"/>
                                            </p:txEl>
                                          </p:spTgt>
                                        </p:tgtEl>
                                      </p:cBhvr>
                                    </p:animEffect>
                                  </p:childTnLst>
                                </p:cTn>
                              </p:par>
                            </p:childTnLst>
                          </p:cTn>
                        </p:par>
                        <p:par>
                          <p:cTn id="30" fill="hold">
                            <p:stCondLst>
                              <p:cond delay="11000"/>
                            </p:stCondLst>
                            <p:childTnLst>
                              <p:par>
                                <p:cTn id="31" presetID="10" presetClass="entr" presetSubtype="0" fill="hold" grpId="0" nodeType="afterEffect">
                                  <p:stCondLst>
                                    <p:cond delay="0"/>
                                  </p:stCondLst>
                                  <p:childTnLst>
                                    <p:set>
                                      <p:cBhvr>
                                        <p:cTn id="32" dur="1" fill="hold">
                                          <p:stCondLst>
                                            <p:cond delay="0"/>
                                          </p:stCondLst>
                                        </p:cTn>
                                        <p:tgtEl>
                                          <p:spTgt spid="2">
                                            <p:txEl>
                                              <p:pRg st="5" end="5"/>
                                            </p:txEl>
                                          </p:spTgt>
                                        </p:tgtEl>
                                        <p:attrNameLst>
                                          <p:attrName>style.visibility</p:attrName>
                                        </p:attrNameLst>
                                      </p:cBhvr>
                                      <p:to>
                                        <p:strVal val="visible"/>
                                      </p:to>
                                    </p:set>
                                    <p:animEffect transition="in" filter="fade">
                                      <p:cBhvr>
                                        <p:cTn id="33" dur="2000"/>
                                        <p:tgtEl>
                                          <p:spTgt spid="2">
                                            <p:txEl>
                                              <p:pRg st="5" end="5"/>
                                            </p:txEl>
                                          </p:spTgt>
                                        </p:tgtEl>
                                      </p:cBhvr>
                                    </p:animEffect>
                                  </p:childTnLst>
                                </p:cTn>
                              </p:par>
                            </p:childTnLst>
                          </p:cTn>
                        </p:par>
                        <p:par>
                          <p:cTn id="34" fill="hold">
                            <p:stCondLst>
                              <p:cond delay="13000"/>
                            </p:stCondLst>
                            <p:childTnLst>
                              <p:par>
                                <p:cTn id="35" presetID="10" presetClass="entr" presetSubtype="0" fill="hold" grpId="0" nodeType="after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fade">
                                      <p:cBhvr>
                                        <p:cTn id="37" dur="20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12000" y="1928400"/>
            <a:ext cx="7920000" cy="4320000"/>
          </a:xfrm>
        </p:spPr>
        <p:txBody>
          <a:bodyPr>
            <a:normAutofit/>
          </a:bodyPr>
          <a:lstStyle/>
          <a:p>
            <a:pPr marL="504000" indent="-514350">
              <a:spcBef>
                <a:spcPts val="600"/>
              </a:spcBef>
              <a:buFont typeface="Wingdings" panose="05000000000000000000" pitchFamily="2" charset="2"/>
              <a:buChar char="v"/>
            </a:pPr>
            <a:r>
              <a:rPr lang="el-GR" sz="2800" b="1" dirty="0" smtClean="0">
                <a:solidFill>
                  <a:schemeClr val="accent1">
                    <a:lumMod val="50000"/>
                  </a:schemeClr>
                </a:solidFill>
              </a:rPr>
              <a:t>Περίσσεια ρευστότητα</a:t>
            </a:r>
          </a:p>
          <a:p>
            <a:pPr marL="504000" indent="0">
              <a:spcBef>
                <a:spcPts val="600"/>
              </a:spcBef>
              <a:buNone/>
            </a:pPr>
            <a:r>
              <a:rPr lang="el-GR" sz="2800" dirty="0" smtClean="0">
                <a:solidFill>
                  <a:schemeClr val="accent1">
                    <a:lumMod val="50000"/>
                  </a:schemeClr>
                </a:solidFill>
              </a:rPr>
              <a:t>Δανεισμός άλλων τραπεζών μέσω της διατραπεζικής αγοράς χρήματος, αγορά ομολόγων κ.α.</a:t>
            </a:r>
          </a:p>
          <a:p>
            <a:pPr marL="504000" indent="-457200">
              <a:spcBef>
                <a:spcPts val="600"/>
              </a:spcBef>
              <a:buFont typeface="Wingdings" panose="05000000000000000000" pitchFamily="2" charset="2"/>
              <a:buChar char="v"/>
            </a:pPr>
            <a:r>
              <a:rPr lang="el-GR" sz="2800" b="1" dirty="0" smtClean="0">
                <a:solidFill>
                  <a:schemeClr val="accent1">
                    <a:lumMod val="50000"/>
                  </a:schemeClr>
                </a:solidFill>
              </a:rPr>
              <a:t>Έλλειψη ρευστότητας</a:t>
            </a:r>
          </a:p>
          <a:p>
            <a:pPr marL="504000" indent="0">
              <a:spcBef>
                <a:spcPts val="600"/>
              </a:spcBef>
              <a:buNone/>
            </a:pPr>
            <a:r>
              <a:rPr lang="el-GR" sz="2800" dirty="0" smtClean="0">
                <a:solidFill>
                  <a:schemeClr val="accent1">
                    <a:lumMod val="50000"/>
                  </a:schemeClr>
                </a:solidFill>
              </a:rPr>
              <a:t>Δανεισμός από άλλες τράπεζες, έκδοση ομολογιακών δανείων, έκδοση μετοχών κ.α.</a:t>
            </a:r>
            <a:endParaRPr lang="el-GR" sz="2800" dirty="0">
              <a:solidFill>
                <a:schemeClr val="accent1">
                  <a:lumMod val="50000"/>
                </a:schemeClr>
              </a:solidFill>
            </a:endParaRPr>
          </a:p>
          <a:p>
            <a:pPr marL="504000" indent="0">
              <a:spcBef>
                <a:spcPts val="600"/>
              </a:spcBef>
              <a:buNone/>
            </a:pPr>
            <a:endParaRPr lang="el-GR" sz="2800" dirty="0" smtClean="0">
              <a:solidFill>
                <a:schemeClr val="accent1">
                  <a:lumMod val="50000"/>
                </a:schemeClr>
              </a:solidFill>
            </a:endParaRPr>
          </a:p>
          <a:p>
            <a:pPr marL="468000" indent="0">
              <a:spcBef>
                <a:spcPts val="600"/>
              </a:spcBef>
              <a:buNone/>
            </a:pPr>
            <a:endParaRPr lang="el-GR" sz="2800" dirty="0">
              <a:solidFill>
                <a:schemeClr val="accent1">
                  <a:lumMod val="50000"/>
                </a:schemeClr>
              </a:solidFill>
            </a:endParaRPr>
          </a:p>
        </p:txBody>
      </p:sp>
      <p:sp>
        <p:nvSpPr>
          <p:cNvPr id="3" name="Title 2"/>
          <p:cNvSpPr>
            <a:spLocks noGrp="1"/>
          </p:cNvSpPr>
          <p:nvPr>
            <p:ph type="title"/>
          </p:nvPr>
        </p:nvSpPr>
        <p:spPr>
          <a:xfrm>
            <a:off x="457200" y="228600"/>
            <a:ext cx="8229600" cy="1252728"/>
          </a:xfrm>
        </p:spPr>
        <p:txBody>
          <a:bodyPr>
            <a:normAutofit fontScale="90000"/>
          </a:bodyPr>
          <a:lstStyle/>
          <a:p>
            <a:pPr algn="ctr"/>
            <a:r>
              <a:rPr lang="el-GR" dirty="0" smtClean="0">
                <a:solidFill>
                  <a:srgbClr val="FF0000"/>
                </a:solidFill>
              </a:rPr>
              <a:t>Πράξεις διαχείρισης της ρευστότητας</a:t>
            </a:r>
            <a:endParaRPr lang="el-GR" dirty="0">
              <a:solidFill>
                <a:srgbClr val="FF0000"/>
              </a:solidFill>
            </a:endParaRPr>
          </a:p>
        </p:txBody>
      </p:sp>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6</a:t>
            </a:r>
          </a:p>
        </p:txBody>
      </p:sp>
      <p:sp>
        <p:nvSpPr>
          <p:cNvPr id="6" name="Rectangle 28"/>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Κεφ.1</a:t>
            </a:r>
            <a:endParaRPr lang="el-GR" sz="2400" b="1" dirty="0"/>
          </a:p>
        </p:txBody>
      </p:sp>
      <p:sp>
        <p:nvSpPr>
          <p:cNvPr id="8" name="TextBox 7"/>
          <p:cNvSpPr txBox="1"/>
          <p:nvPr/>
        </p:nvSpPr>
        <p:spPr>
          <a:xfrm>
            <a:off x="990600" y="6172200"/>
            <a:ext cx="7620000" cy="646331"/>
          </a:xfrm>
          <a:prstGeom prst="rect">
            <a:avLst/>
          </a:prstGeom>
          <a:noFill/>
        </p:spPr>
        <p:txBody>
          <a:bodyPr wrap="square" rtlCol="0">
            <a:spAutoFit/>
          </a:bodyPr>
          <a:lstStyle/>
          <a:p>
            <a:r>
              <a:rPr lang="el-GR" dirty="0" smtClean="0">
                <a:solidFill>
                  <a:schemeClr val="tx2">
                    <a:lumMod val="50000"/>
                  </a:schemeClr>
                </a:solidFill>
              </a:rPr>
              <a:t>Λογιστική Τραπεζών</a:t>
            </a:r>
          </a:p>
          <a:p>
            <a:r>
              <a:rPr lang="el-GR" dirty="0" smtClean="0">
                <a:solidFill>
                  <a:schemeClr val="tx2">
                    <a:lumMod val="50000"/>
                  </a:schemeClr>
                </a:solidFill>
              </a:rPr>
              <a:t>ΓΝΩΡΙΜΙΑ ΜΕ ΤΗΝ ΤΡΑΠΕΖΙΚΗ ΕΠΙΧΕΙΡΗΣΗ</a:t>
            </a:r>
            <a:endParaRPr lang="el-GR" dirty="0">
              <a:solidFill>
                <a:schemeClr val="tx2">
                  <a:lumMod val="50000"/>
                </a:schemeClr>
              </a:solidFill>
            </a:endParaRPr>
          </a:p>
        </p:txBody>
      </p:sp>
      <p:cxnSp>
        <p:nvCxnSpPr>
          <p:cNvPr id="9" name="Ευθεία γραμμή σύνδεσης 8"/>
          <p:cNvCxnSpPr/>
          <p:nvPr/>
        </p:nvCxnSpPr>
        <p:spPr>
          <a:xfrm>
            <a:off x="1050600" y="6501384"/>
            <a:ext cx="7524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444054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Effect transition="in" filter="fade">
                                      <p:cBhvr>
                                        <p:cTn id="13" dur="2000"/>
                                        <p:tgtEl>
                                          <p:spTgt spid="2">
                                            <p:txEl>
                                              <p:pRg st="0" end="0"/>
                                            </p:txEl>
                                          </p:spTgt>
                                        </p:tgtEl>
                                      </p:cBhvr>
                                    </p:animEffect>
                                  </p:childTnLst>
                                </p:cTn>
                              </p:par>
                            </p:childTnLst>
                          </p:cTn>
                        </p:par>
                        <p:par>
                          <p:cTn id="14" fill="hold">
                            <p:stCondLst>
                              <p:cond delay="3000"/>
                            </p:stCondLst>
                            <p:childTnLst>
                              <p:par>
                                <p:cTn id="15" presetID="10" presetClass="entr" presetSubtype="0" fill="hold" grpId="0" nodeType="after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fade">
                                      <p:cBhvr>
                                        <p:cTn id="17" dur="2000"/>
                                        <p:tgtEl>
                                          <p:spTgt spid="2">
                                            <p:txEl>
                                              <p:pRg st="1" end="1"/>
                                            </p:txEl>
                                          </p:spTgt>
                                        </p:tgtEl>
                                      </p:cBhvr>
                                    </p:animEffect>
                                  </p:childTnLst>
                                </p:cTn>
                              </p:par>
                            </p:childTnLst>
                          </p:cTn>
                        </p:par>
                        <p:par>
                          <p:cTn id="18" fill="hold">
                            <p:stCondLst>
                              <p:cond delay="5000"/>
                            </p:stCondLst>
                            <p:childTnLst>
                              <p:par>
                                <p:cTn id="19" presetID="10" presetClass="entr" presetSubtype="0" fill="hold" grpId="0" nodeType="after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2000"/>
                                        <p:tgtEl>
                                          <p:spTgt spid="2">
                                            <p:txEl>
                                              <p:pRg st="2" end="2"/>
                                            </p:txEl>
                                          </p:spTgt>
                                        </p:tgtEl>
                                      </p:cBhvr>
                                    </p:animEffect>
                                  </p:childTnLst>
                                </p:cTn>
                              </p:par>
                            </p:childTnLst>
                          </p:cTn>
                        </p:par>
                        <p:par>
                          <p:cTn id="22" fill="hold">
                            <p:stCondLst>
                              <p:cond delay="7000"/>
                            </p:stCondLst>
                            <p:childTnLst>
                              <p:par>
                                <p:cTn id="23" presetID="10" presetClass="entr" presetSubtype="0" fill="hold" grpId="0" nodeType="after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Effect transition="in" filter="fade">
                                      <p:cBhvr>
                                        <p:cTn id="25" dur="20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12000" y="1928400"/>
            <a:ext cx="7920000" cy="4320000"/>
          </a:xfrm>
        </p:spPr>
        <p:txBody>
          <a:bodyPr>
            <a:normAutofit/>
          </a:bodyPr>
          <a:lstStyle/>
          <a:p>
            <a:pPr marL="504000" indent="-514350">
              <a:spcBef>
                <a:spcPts val="600"/>
              </a:spcBef>
              <a:buFont typeface="Wingdings" panose="05000000000000000000" pitchFamily="2" charset="2"/>
              <a:buChar char="v"/>
            </a:pPr>
            <a:r>
              <a:rPr lang="el-GR" sz="2800" dirty="0" smtClean="0">
                <a:solidFill>
                  <a:schemeClr val="accent1">
                    <a:lumMod val="50000"/>
                  </a:schemeClr>
                </a:solidFill>
              </a:rPr>
              <a:t>Αγορά παγίων (γηπέδων, κτηρίων, εξοπλισμού γραφείων, ηλ.υπολογιστών κλπ</a:t>
            </a:r>
          </a:p>
          <a:p>
            <a:pPr marL="504000" indent="-514350">
              <a:spcBef>
                <a:spcPts val="600"/>
              </a:spcBef>
              <a:buFont typeface="Wingdings" panose="05000000000000000000" pitchFamily="2" charset="2"/>
              <a:buChar char="v"/>
            </a:pPr>
            <a:r>
              <a:rPr lang="el-GR" sz="2800" dirty="0" smtClean="0">
                <a:solidFill>
                  <a:schemeClr val="accent1">
                    <a:lumMod val="50000"/>
                  </a:schemeClr>
                </a:solidFill>
              </a:rPr>
              <a:t>Ίδρυση θυγατρικών εταιρειών</a:t>
            </a:r>
          </a:p>
          <a:p>
            <a:pPr marL="504000" indent="-514350">
              <a:spcBef>
                <a:spcPts val="600"/>
              </a:spcBef>
              <a:buFont typeface="Wingdings" panose="05000000000000000000" pitchFamily="2" charset="2"/>
              <a:buChar char="v"/>
            </a:pPr>
            <a:r>
              <a:rPr lang="el-GR" sz="2800" dirty="0" smtClean="0">
                <a:solidFill>
                  <a:schemeClr val="accent1">
                    <a:lumMod val="50000"/>
                  </a:schemeClr>
                </a:solidFill>
              </a:rPr>
              <a:t>Συμμετοχή στο κεφάλαιο άλλων εταιρειών (τραπεζών, ασφαλιστικών επιχειρήσεων κλπ)</a:t>
            </a:r>
          </a:p>
          <a:p>
            <a:pPr marL="504000" indent="0">
              <a:spcBef>
                <a:spcPts val="600"/>
              </a:spcBef>
              <a:buNone/>
            </a:pPr>
            <a:endParaRPr lang="el-GR" sz="2800" dirty="0" smtClean="0">
              <a:solidFill>
                <a:schemeClr val="accent1">
                  <a:lumMod val="50000"/>
                </a:schemeClr>
              </a:solidFill>
            </a:endParaRPr>
          </a:p>
          <a:p>
            <a:pPr marL="468000" indent="0">
              <a:spcBef>
                <a:spcPts val="600"/>
              </a:spcBef>
              <a:buNone/>
            </a:pPr>
            <a:endParaRPr lang="el-GR" sz="2800" dirty="0">
              <a:solidFill>
                <a:schemeClr val="accent1">
                  <a:lumMod val="50000"/>
                </a:schemeClr>
              </a:solidFill>
            </a:endParaRPr>
          </a:p>
        </p:txBody>
      </p:sp>
      <p:sp>
        <p:nvSpPr>
          <p:cNvPr id="3" name="Title 2"/>
          <p:cNvSpPr>
            <a:spLocks noGrp="1"/>
          </p:cNvSpPr>
          <p:nvPr>
            <p:ph type="title"/>
          </p:nvPr>
        </p:nvSpPr>
        <p:spPr>
          <a:xfrm>
            <a:off x="457200" y="228600"/>
            <a:ext cx="8229600" cy="1252728"/>
          </a:xfrm>
        </p:spPr>
        <p:txBody>
          <a:bodyPr>
            <a:normAutofit/>
          </a:bodyPr>
          <a:lstStyle/>
          <a:p>
            <a:pPr algn="ctr"/>
            <a:r>
              <a:rPr lang="el-GR" dirty="0" smtClean="0">
                <a:solidFill>
                  <a:srgbClr val="FF0000"/>
                </a:solidFill>
              </a:rPr>
              <a:t>Επενδυτικές δραστηριότητες</a:t>
            </a:r>
            <a:endParaRPr lang="el-GR" dirty="0">
              <a:solidFill>
                <a:srgbClr val="FF0000"/>
              </a:solidFill>
            </a:endParaRPr>
          </a:p>
        </p:txBody>
      </p:sp>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7</a:t>
            </a:r>
          </a:p>
        </p:txBody>
      </p:sp>
      <p:sp>
        <p:nvSpPr>
          <p:cNvPr id="6" name="Rectangle 28"/>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Κεφ.1</a:t>
            </a:r>
            <a:endParaRPr lang="el-GR" sz="2400" b="1" dirty="0"/>
          </a:p>
        </p:txBody>
      </p:sp>
      <p:sp>
        <p:nvSpPr>
          <p:cNvPr id="8" name="TextBox 7"/>
          <p:cNvSpPr txBox="1"/>
          <p:nvPr/>
        </p:nvSpPr>
        <p:spPr>
          <a:xfrm>
            <a:off x="990600" y="6172200"/>
            <a:ext cx="7620000" cy="646331"/>
          </a:xfrm>
          <a:prstGeom prst="rect">
            <a:avLst/>
          </a:prstGeom>
          <a:noFill/>
        </p:spPr>
        <p:txBody>
          <a:bodyPr wrap="square" rtlCol="0">
            <a:spAutoFit/>
          </a:bodyPr>
          <a:lstStyle/>
          <a:p>
            <a:r>
              <a:rPr lang="el-GR" dirty="0" smtClean="0">
                <a:solidFill>
                  <a:schemeClr val="tx2">
                    <a:lumMod val="50000"/>
                  </a:schemeClr>
                </a:solidFill>
              </a:rPr>
              <a:t>Λογιστική Τραπεζών</a:t>
            </a:r>
          </a:p>
          <a:p>
            <a:r>
              <a:rPr lang="el-GR" dirty="0" smtClean="0">
                <a:solidFill>
                  <a:schemeClr val="tx2">
                    <a:lumMod val="50000"/>
                  </a:schemeClr>
                </a:solidFill>
              </a:rPr>
              <a:t>ΓΝΩΡΙΜΙΑ ΜΕ ΤΗΝ ΤΡΑΠΕΖΙΚΗ ΕΠΙΧΕΙΡΗΣΗ</a:t>
            </a:r>
            <a:endParaRPr lang="el-GR" dirty="0">
              <a:solidFill>
                <a:schemeClr val="tx2">
                  <a:lumMod val="50000"/>
                </a:schemeClr>
              </a:solidFill>
            </a:endParaRPr>
          </a:p>
        </p:txBody>
      </p:sp>
      <p:cxnSp>
        <p:nvCxnSpPr>
          <p:cNvPr id="9" name="Ευθεία γραμμή σύνδεσης 8"/>
          <p:cNvCxnSpPr/>
          <p:nvPr/>
        </p:nvCxnSpPr>
        <p:spPr>
          <a:xfrm>
            <a:off x="1050600" y="6501384"/>
            <a:ext cx="7524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633966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Effect transition="in" filter="fade">
                                      <p:cBhvr>
                                        <p:cTn id="13" dur="1500"/>
                                        <p:tgtEl>
                                          <p:spTgt spid="2">
                                            <p:txEl>
                                              <p:pRg st="0" end="0"/>
                                            </p:txEl>
                                          </p:spTgt>
                                        </p:tgtEl>
                                      </p:cBhvr>
                                    </p:animEffect>
                                  </p:childTnLst>
                                </p:cTn>
                              </p:par>
                            </p:childTnLst>
                          </p:cTn>
                        </p:par>
                        <p:par>
                          <p:cTn id="14" fill="hold">
                            <p:stCondLst>
                              <p:cond delay="2500"/>
                            </p:stCondLst>
                            <p:childTnLst>
                              <p:par>
                                <p:cTn id="15" presetID="10" presetClass="entr" presetSubtype="0" fill="hold" grpId="0" nodeType="after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fade">
                                      <p:cBhvr>
                                        <p:cTn id="17" dur="1500"/>
                                        <p:tgtEl>
                                          <p:spTgt spid="2">
                                            <p:txEl>
                                              <p:pRg st="1" end="1"/>
                                            </p:txEl>
                                          </p:spTgt>
                                        </p:tgtEl>
                                      </p:cBhvr>
                                    </p:animEffect>
                                  </p:childTnLst>
                                </p:cTn>
                              </p:par>
                            </p:childTnLst>
                          </p:cTn>
                        </p:par>
                        <p:par>
                          <p:cTn id="18" fill="hold">
                            <p:stCondLst>
                              <p:cond delay="4000"/>
                            </p:stCondLst>
                            <p:childTnLst>
                              <p:par>
                                <p:cTn id="19" presetID="10" presetClass="entr" presetSubtype="0" fill="hold" grpId="0" nodeType="after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12000" y="1928400"/>
            <a:ext cx="7920000" cy="4320000"/>
          </a:xfrm>
        </p:spPr>
        <p:txBody>
          <a:bodyPr>
            <a:normAutofit lnSpcReduction="10000"/>
          </a:bodyPr>
          <a:lstStyle/>
          <a:p>
            <a:pPr marL="504000" indent="-514350">
              <a:spcBef>
                <a:spcPts val="600"/>
              </a:spcBef>
              <a:buFont typeface="Wingdings" panose="05000000000000000000" pitchFamily="2" charset="2"/>
              <a:buChar char="v"/>
            </a:pPr>
            <a:r>
              <a:rPr lang="el-GR" sz="2800" dirty="0" smtClean="0">
                <a:solidFill>
                  <a:schemeClr val="accent1">
                    <a:lumMod val="50000"/>
                  </a:schemeClr>
                </a:solidFill>
              </a:rPr>
              <a:t>Πώληση</a:t>
            </a:r>
          </a:p>
          <a:p>
            <a:pPr marL="792000">
              <a:spcBef>
                <a:spcPts val="600"/>
              </a:spcBef>
              <a:buFont typeface="Arial" panose="020B0604020202020204" pitchFamily="34" charset="0"/>
              <a:buChar char="•"/>
            </a:pPr>
            <a:r>
              <a:rPr lang="el-GR" sz="2800" dirty="0">
                <a:solidFill>
                  <a:schemeClr val="accent1">
                    <a:lumMod val="50000"/>
                  </a:schemeClr>
                </a:solidFill>
              </a:rPr>
              <a:t>α</a:t>
            </a:r>
            <a:r>
              <a:rPr lang="el-GR" sz="2800" dirty="0" smtClean="0">
                <a:solidFill>
                  <a:schemeClr val="accent1">
                    <a:lumMod val="50000"/>
                  </a:schemeClr>
                </a:solidFill>
              </a:rPr>
              <a:t>μοιβαίων κεφαλαίων</a:t>
            </a:r>
          </a:p>
          <a:p>
            <a:pPr marL="792000">
              <a:spcBef>
                <a:spcPts val="600"/>
              </a:spcBef>
              <a:buFont typeface="Arial" panose="020B0604020202020204" pitchFamily="34" charset="0"/>
              <a:buChar char="•"/>
            </a:pPr>
            <a:r>
              <a:rPr lang="el-GR" sz="2800" dirty="0">
                <a:solidFill>
                  <a:schemeClr val="accent1">
                    <a:lumMod val="50000"/>
                  </a:schemeClr>
                </a:solidFill>
              </a:rPr>
              <a:t>α</a:t>
            </a:r>
            <a:r>
              <a:rPr lang="el-GR" sz="2800" dirty="0" smtClean="0">
                <a:solidFill>
                  <a:schemeClr val="accent1">
                    <a:lumMod val="50000"/>
                  </a:schemeClr>
                </a:solidFill>
              </a:rPr>
              <a:t>σφαλιστικών προϊόντων</a:t>
            </a:r>
          </a:p>
          <a:p>
            <a:pPr marL="792000">
              <a:spcBef>
                <a:spcPts val="600"/>
              </a:spcBef>
              <a:buFont typeface="Arial" panose="020B0604020202020204" pitchFamily="34" charset="0"/>
              <a:buChar char="•"/>
            </a:pPr>
            <a:r>
              <a:rPr lang="el-GR" sz="2800" dirty="0">
                <a:solidFill>
                  <a:schemeClr val="accent1">
                    <a:lumMod val="50000"/>
                  </a:schemeClr>
                </a:solidFill>
              </a:rPr>
              <a:t>ν</a:t>
            </a:r>
            <a:r>
              <a:rPr lang="el-GR" sz="2800" dirty="0" smtClean="0">
                <a:solidFill>
                  <a:schemeClr val="accent1">
                    <a:lumMod val="50000"/>
                  </a:schemeClr>
                </a:solidFill>
              </a:rPr>
              <a:t>ομισμάτων</a:t>
            </a:r>
          </a:p>
          <a:p>
            <a:pPr marL="504000" indent="-457200">
              <a:spcBef>
                <a:spcPts val="600"/>
              </a:spcBef>
              <a:buFont typeface="Wingdings" panose="05000000000000000000" pitchFamily="2" charset="2"/>
              <a:buChar char="v"/>
            </a:pPr>
            <a:r>
              <a:rPr lang="el-GR" sz="2800" dirty="0" smtClean="0">
                <a:solidFill>
                  <a:schemeClr val="accent1">
                    <a:lumMod val="50000"/>
                  </a:schemeClr>
                </a:solidFill>
              </a:rPr>
              <a:t>Ενοικίαση θυρίδων θησαυροφυλακίου</a:t>
            </a:r>
          </a:p>
          <a:p>
            <a:pPr marL="504000" indent="-457200">
              <a:spcBef>
                <a:spcPts val="600"/>
              </a:spcBef>
              <a:buFont typeface="Wingdings" panose="05000000000000000000" pitchFamily="2" charset="2"/>
              <a:buChar char="v"/>
            </a:pPr>
            <a:r>
              <a:rPr lang="el-GR" sz="2800" dirty="0" smtClean="0">
                <a:solidFill>
                  <a:schemeClr val="accent1">
                    <a:lumMod val="50000"/>
                  </a:schemeClr>
                </a:solidFill>
              </a:rPr>
              <a:t>Πληρωμή μερισμάτων άλλων εταιρειών</a:t>
            </a:r>
          </a:p>
          <a:p>
            <a:pPr marL="504000" indent="-457200">
              <a:spcBef>
                <a:spcPts val="600"/>
              </a:spcBef>
              <a:buFont typeface="Wingdings" panose="05000000000000000000" pitchFamily="2" charset="2"/>
              <a:buChar char="v"/>
            </a:pPr>
            <a:r>
              <a:rPr lang="el-GR" sz="2800" dirty="0" smtClean="0">
                <a:solidFill>
                  <a:schemeClr val="accent1">
                    <a:lumMod val="50000"/>
                  </a:schemeClr>
                </a:solidFill>
              </a:rPr>
              <a:t>Πληρωμή μισθών υπαλλήλων άλλων εταιρειών </a:t>
            </a:r>
          </a:p>
          <a:p>
            <a:pPr marL="504000" indent="-457200">
              <a:spcBef>
                <a:spcPts val="600"/>
              </a:spcBef>
              <a:buFont typeface="Wingdings" panose="05000000000000000000" pitchFamily="2" charset="2"/>
              <a:buChar char="v"/>
            </a:pPr>
            <a:r>
              <a:rPr lang="el-GR" sz="2800" dirty="0">
                <a:solidFill>
                  <a:schemeClr val="accent1">
                    <a:lumMod val="50000"/>
                  </a:schemeClr>
                </a:solidFill>
              </a:rPr>
              <a:t>κ</a:t>
            </a:r>
            <a:r>
              <a:rPr lang="el-GR" sz="2800" dirty="0" smtClean="0">
                <a:solidFill>
                  <a:schemeClr val="accent1">
                    <a:lumMod val="50000"/>
                  </a:schemeClr>
                </a:solidFill>
              </a:rPr>
              <a:t>.α.</a:t>
            </a:r>
          </a:p>
          <a:p>
            <a:pPr marL="468000" indent="0">
              <a:spcBef>
                <a:spcPts val="600"/>
              </a:spcBef>
              <a:buNone/>
            </a:pPr>
            <a:endParaRPr lang="el-GR" sz="2800" dirty="0">
              <a:solidFill>
                <a:schemeClr val="accent1">
                  <a:lumMod val="50000"/>
                </a:schemeClr>
              </a:solidFill>
            </a:endParaRPr>
          </a:p>
        </p:txBody>
      </p:sp>
      <p:sp>
        <p:nvSpPr>
          <p:cNvPr id="3" name="Title 2"/>
          <p:cNvSpPr>
            <a:spLocks noGrp="1"/>
          </p:cNvSpPr>
          <p:nvPr>
            <p:ph type="title"/>
          </p:nvPr>
        </p:nvSpPr>
        <p:spPr>
          <a:xfrm>
            <a:off x="457200" y="228600"/>
            <a:ext cx="8229600" cy="1252728"/>
          </a:xfrm>
        </p:spPr>
        <p:txBody>
          <a:bodyPr>
            <a:normAutofit/>
          </a:bodyPr>
          <a:lstStyle/>
          <a:p>
            <a:pPr algn="ctr"/>
            <a:r>
              <a:rPr lang="el-GR" dirty="0" smtClean="0">
                <a:solidFill>
                  <a:srgbClr val="FF0000"/>
                </a:solidFill>
              </a:rPr>
              <a:t>Λοιπές δραστηριότητες</a:t>
            </a:r>
            <a:endParaRPr lang="el-GR" dirty="0">
              <a:solidFill>
                <a:srgbClr val="FF0000"/>
              </a:solidFill>
            </a:endParaRPr>
          </a:p>
        </p:txBody>
      </p:sp>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8</a:t>
            </a:r>
          </a:p>
        </p:txBody>
      </p:sp>
      <p:sp>
        <p:nvSpPr>
          <p:cNvPr id="6" name="Rectangle 28"/>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Κεφ.1</a:t>
            </a:r>
            <a:endParaRPr lang="el-GR" sz="2400" b="1" dirty="0"/>
          </a:p>
        </p:txBody>
      </p:sp>
      <p:sp>
        <p:nvSpPr>
          <p:cNvPr id="8" name="TextBox 7"/>
          <p:cNvSpPr txBox="1"/>
          <p:nvPr/>
        </p:nvSpPr>
        <p:spPr>
          <a:xfrm>
            <a:off x="990600" y="6172200"/>
            <a:ext cx="7620000" cy="646331"/>
          </a:xfrm>
          <a:prstGeom prst="rect">
            <a:avLst/>
          </a:prstGeom>
          <a:noFill/>
        </p:spPr>
        <p:txBody>
          <a:bodyPr wrap="square" rtlCol="0">
            <a:spAutoFit/>
          </a:bodyPr>
          <a:lstStyle/>
          <a:p>
            <a:r>
              <a:rPr lang="el-GR" dirty="0" smtClean="0">
                <a:solidFill>
                  <a:schemeClr val="tx2">
                    <a:lumMod val="50000"/>
                  </a:schemeClr>
                </a:solidFill>
              </a:rPr>
              <a:t>Λογιστική Τραπεζών</a:t>
            </a:r>
          </a:p>
          <a:p>
            <a:r>
              <a:rPr lang="el-GR" dirty="0" smtClean="0">
                <a:solidFill>
                  <a:schemeClr val="tx2">
                    <a:lumMod val="50000"/>
                  </a:schemeClr>
                </a:solidFill>
              </a:rPr>
              <a:t>ΓΝΩΡΙΜΙΑ ΜΕ ΤΗΝ ΤΡΑΠΕΖΙΚΗ ΕΠΙΧΕΙΡΗΣΗ</a:t>
            </a:r>
            <a:endParaRPr lang="el-GR" dirty="0">
              <a:solidFill>
                <a:schemeClr val="tx2">
                  <a:lumMod val="50000"/>
                </a:schemeClr>
              </a:solidFill>
            </a:endParaRPr>
          </a:p>
        </p:txBody>
      </p:sp>
      <p:cxnSp>
        <p:nvCxnSpPr>
          <p:cNvPr id="9" name="Ευθεία γραμμή σύνδεσης 8"/>
          <p:cNvCxnSpPr/>
          <p:nvPr/>
        </p:nvCxnSpPr>
        <p:spPr>
          <a:xfrm>
            <a:off x="1050600" y="6501384"/>
            <a:ext cx="7524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631799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Effect transition="in" filter="fade">
                                      <p:cBhvr>
                                        <p:cTn id="13" dur="1500"/>
                                        <p:tgtEl>
                                          <p:spTgt spid="2">
                                            <p:txEl>
                                              <p:pRg st="0" end="0"/>
                                            </p:txEl>
                                          </p:spTgt>
                                        </p:tgtEl>
                                      </p:cBhvr>
                                    </p:animEffect>
                                  </p:childTnLst>
                                </p:cTn>
                              </p:par>
                            </p:childTnLst>
                          </p:cTn>
                        </p:par>
                        <p:par>
                          <p:cTn id="14" fill="hold">
                            <p:stCondLst>
                              <p:cond delay="2500"/>
                            </p:stCondLst>
                            <p:childTnLst>
                              <p:par>
                                <p:cTn id="15" presetID="10" presetClass="entr" presetSubtype="0" fill="hold" grpId="0" nodeType="after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fade">
                                      <p:cBhvr>
                                        <p:cTn id="17" dur="1500"/>
                                        <p:tgtEl>
                                          <p:spTgt spid="2">
                                            <p:txEl>
                                              <p:pRg st="1" end="1"/>
                                            </p:txEl>
                                          </p:spTgt>
                                        </p:tgtEl>
                                      </p:cBhvr>
                                    </p:animEffect>
                                  </p:childTnLst>
                                </p:cTn>
                              </p:par>
                            </p:childTnLst>
                          </p:cTn>
                        </p:par>
                        <p:par>
                          <p:cTn id="18" fill="hold">
                            <p:stCondLst>
                              <p:cond delay="4000"/>
                            </p:stCondLst>
                            <p:childTnLst>
                              <p:par>
                                <p:cTn id="19" presetID="10" presetClass="entr" presetSubtype="0" fill="hold" grpId="0" nodeType="after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500"/>
                                        <p:tgtEl>
                                          <p:spTgt spid="2">
                                            <p:txEl>
                                              <p:pRg st="2" end="2"/>
                                            </p:txEl>
                                          </p:spTgt>
                                        </p:tgtEl>
                                      </p:cBhvr>
                                    </p:animEffect>
                                  </p:childTnLst>
                                </p:cTn>
                              </p:par>
                            </p:childTnLst>
                          </p:cTn>
                        </p:par>
                        <p:par>
                          <p:cTn id="22" fill="hold">
                            <p:stCondLst>
                              <p:cond delay="5500"/>
                            </p:stCondLst>
                            <p:childTnLst>
                              <p:par>
                                <p:cTn id="23" presetID="10" presetClass="entr" presetSubtype="0" fill="hold" grpId="0" nodeType="after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Effect transition="in" filter="fade">
                                      <p:cBhvr>
                                        <p:cTn id="25" dur="1500"/>
                                        <p:tgtEl>
                                          <p:spTgt spid="2">
                                            <p:txEl>
                                              <p:pRg st="3" end="3"/>
                                            </p:txEl>
                                          </p:spTgt>
                                        </p:tgtEl>
                                      </p:cBhvr>
                                    </p:animEffect>
                                  </p:childTnLst>
                                </p:cTn>
                              </p:par>
                            </p:childTnLst>
                          </p:cTn>
                        </p:par>
                        <p:par>
                          <p:cTn id="26" fill="hold">
                            <p:stCondLst>
                              <p:cond delay="7000"/>
                            </p:stCondLst>
                            <p:childTnLst>
                              <p:par>
                                <p:cTn id="27" presetID="10" presetClass="entr" presetSubtype="0" fill="hold" grpId="0" nodeType="afterEffect">
                                  <p:stCondLst>
                                    <p:cond delay="0"/>
                                  </p:stCondLst>
                                  <p:childTnLst>
                                    <p:set>
                                      <p:cBhvr>
                                        <p:cTn id="28" dur="1" fill="hold">
                                          <p:stCondLst>
                                            <p:cond delay="0"/>
                                          </p:stCondLst>
                                        </p:cTn>
                                        <p:tgtEl>
                                          <p:spTgt spid="2">
                                            <p:txEl>
                                              <p:pRg st="4" end="4"/>
                                            </p:txEl>
                                          </p:spTgt>
                                        </p:tgtEl>
                                        <p:attrNameLst>
                                          <p:attrName>style.visibility</p:attrName>
                                        </p:attrNameLst>
                                      </p:cBhvr>
                                      <p:to>
                                        <p:strVal val="visible"/>
                                      </p:to>
                                    </p:set>
                                    <p:animEffect transition="in" filter="fade">
                                      <p:cBhvr>
                                        <p:cTn id="29" dur="1500"/>
                                        <p:tgtEl>
                                          <p:spTgt spid="2">
                                            <p:txEl>
                                              <p:pRg st="4" end="4"/>
                                            </p:txEl>
                                          </p:spTgt>
                                        </p:tgtEl>
                                      </p:cBhvr>
                                    </p:animEffect>
                                  </p:childTnLst>
                                </p:cTn>
                              </p:par>
                            </p:childTnLst>
                          </p:cTn>
                        </p:par>
                        <p:par>
                          <p:cTn id="30" fill="hold">
                            <p:stCondLst>
                              <p:cond delay="8500"/>
                            </p:stCondLst>
                            <p:childTnLst>
                              <p:par>
                                <p:cTn id="31" presetID="10" presetClass="entr" presetSubtype="0" fill="hold" grpId="0" nodeType="afterEffect">
                                  <p:stCondLst>
                                    <p:cond delay="0"/>
                                  </p:stCondLst>
                                  <p:childTnLst>
                                    <p:set>
                                      <p:cBhvr>
                                        <p:cTn id="32" dur="1" fill="hold">
                                          <p:stCondLst>
                                            <p:cond delay="0"/>
                                          </p:stCondLst>
                                        </p:cTn>
                                        <p:tgtEl>
                                          <p:spTgt spid="2">
                                            <p:txEl>
                                              <p:pRg st="5" end="5"/>
                                            </p:txEl>
                                          </p:spTgt>
                                        </p:tgtEl>
                                        <p:attrNameLst>
                                          <p:attrName>style.visibility</p:attrName>
                                        </p:attrNameLst>
                                      </p:cBhvr>
                                      <p:to>
                                        <p:strVal val="visible"/>
                                      </p:to>
                                    </p:set>
                                    <p:animEffect transition="in" filter="fade">
                                      <p:cBhvr>
                                        <p:cTn id="33" dur="1500"/>
                                        <p:tgtEl>
                                          <p:spTgt spid="2">
                                            <p:txEl>
                                              <p:pRg st="5" end="5"/>
                                            </p:txEl>
                                          </p:spTgt>
                                        </p:tgtEl>
                                      </p:cBhvr>
                                    </p:animEffect>
                                  </p:childTnLst>
                                </p:cTn>
                              </p:par>
                            </p:childTnLst>
                          </p:cTn>
                        </p:par>
                        <p:par>
                          <p:cTn id="34" fill="hold">
                            <p:stCondLst>
                              <p:cond delay="10000"/>
                            </p:stCondLst>
                            <p:childTnLst>
                              <p:par>
                                <p:cTn id="35" presetID="10" presetClass="entr" presetSubtype="0" fill="hold" grpId="0" nodeType="after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fade">
                                      <p:cBhvr>
                                        <p:cTn id="37" dur="1500"/>
                                        <p:tgtEl>
                                          <p:spTgt spid="2">
                                            <p:txEl>
                                              <p:pRg st="6" end="6"/>
                                            </p:txEl>
                                          </p:spTgt>
                                        </p:tgtEl>
                                      </p:cBhvr>
                                    </p:animEffect>
                                  </p:childTnLst>
                                </p:cTn>
                              </p:par>
                            </p:childTnLst>
                          </p:cTn>
                        </p:par>
                        <p:par>
                          <p:cTn id="38" fill="hold">
                            <p:stCondLst>
                              <p:cond delay="11500"/>
                            </p:stCondLst>
                            <p:childTnLst>
                              <p:par>
                                <p:cTn id="39" presetID="10" presetClass="entr" presetSubtype="0" fill="hold" grpId="0" nodeType="afterEffect">
                                  <p:stCondLst>
                                    <p:cond delay="0"/>
                                  </p:stCondLst>
                                  <p:childTnLst>
                                    <p:set>
                                      <p:cBhvr>
                                        <p:cTn id="40" dur="1" fill="hold">
                                          <p:stCondLst>
                                            <p:cond delay="0"/>
                                          </p:stCondLst>
                                        </p:cTn>
                                        <p:tgtEl>
                                          <p:spTgt spid="2">
                                            <p:txEl>
                                              <p:pRg st="7" end="7"/>
                                            </p:txEl>
                                          </p:spTgt>
                                        </p:tgtEl>
                                        <p:attrNameLst>
                                          <p:attrName>style.visibility</p:attrName>
                                        </p:attrNameLst>
                                      </p:cBhvr>
                                      <p:to>
                                        <p:strVal val="visible"/>
                                      </p:to>
                                    </p:set>
                                    <p:animEffect transition="in" filter="fade">
                                      <p:cBhvr>
                                        <p:cTn id="41" dur="1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9</a:t>
            </a:r>
          </a:p>
        </p:txBody>
      </p:sp>
      <p:sp>
        <p:nvSpPr>
          <p:cNvPr id="6" name="Rectangle 28"/>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Κεφ.1</a:t>
            </a:r>
            <a:endParaRPr lang="el-GR" sz="2400" b="1" dirty="0"/>
          </a:p>
        </p:txBody>
      </p:sp>
      <p:sp>
        <p:nvSpPr>
          <p:cNvPr id="8" name="TextBox 7"/>
          <p:cNvSpPr txBox="1"/>
          <p:nvPr/>
        </p:nvSpPr>
        <p:spPr>
          <a:xfrm>
            <a:off x="990600" y="6172200"/>
            <a:ext cx="7620000" cy="646331"/>
          </a:xfrm>
          <a:prstGeom prst="rect">
            <a:avLst/>
          </a:prstGeom>
          <a:noFill/>
        </p:spPr>
        <p:txBody>
          <a:bodyPr wrap="square" rtlCol="0">
            <a:spAutoFit/>
          </a:bodyPr>
          <a:lstStyle/>
          <a:p>
            <a:r>
              <a:rPr lang="el-GR" dirty="0" smtClean="0">
                <a:solidFill>
                  <a:schemeClr val="tx2">
                    <a:lumMod val="50000"/>
                  </a:schemeClr>
                </a:solidFill>
              </a:rPr>
              <a:t>Λογιστική Τραπεζών</a:t>
            </a:r>
          </a:p>
          <a:p>
            <a:r>
              <a:rPr lang="el-GR" dirty="0" smtClean="0">
                <a:solidFill>
                  <a:schemeClr val="tx2">
                    <a:lumMod val="50000"/>
                  </a:schemeClr>
                </a:solidFill>
              </a:rPr>
              <a:t>ΓΝΩΡΙΜΙΑ ΜΕ ΤΗΝ ΤΡΑΠΕΖΙΚΗ ΕΠΙΧΕΙΡΗΣΗ</a:t>
            </a:r>
            <a:endParaRPr lang="el-GR" dirty="0">
              <a:solidFill>
                <a:schemeClr val="tx2">
                  <a:lumMod val="50000"/>
                </a:schemeClr>
              </a:solidFill>
            </a:endParaRPr>
          </a:p>
        </p:txBody>
      </p:sp>
      <p:cxnSp>
        <p:nvCxnSpPr>
          <p:cNvPr id="9" name="Ευθεία γραμμή σύνδεσης 8"/>
          <p:cNvCxnSpPr/>
          <p:nvPr/>
        </p:nvCxnSpPr>
        <p:spPr>
          <a:xfrm>
            <a:off x="1050600" y="6501384"/>
            <a:ext cx="7524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aphicFrame>
        <p:nvGraphicFramePr>
          <p:cNvPr id="7" name="Διάγραμμα 6"/>
          <p:cNvGraphicFramePr>
            <a:graphicFrameLocks noChangeAspect="1"/>
          </p:cNvGraphicFramePr>
          <p:nvPr>
            <p:extLst>
              <p:ext uri="{D42A27DB-BD31-4B8C-83A1-F6EECF244321}">
                <p14:modId xmlns:p14="http://schemas.microsoft.com/office/powerpoint/2010/main" val="666358439"/>
              </p:ext>
            </p:extLst>
          </p:nvPr>
        </p:nvGraphicFramePr>
        <p:xfrm>
          <a:off x="339471" y="533400"/>
          <a:ext cx="8465058" cy="56433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2027579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7">
                                            <p:graphicEl>
                                              <a:dgm id="{7C6F5AE2-D8C9-46D3-B5F5-43B6326E9F5C}"/>
                                            </p:graphicEl>
                                          </p:spTgt>
                                        </p:tgtEl>
                                        <p:attrNameLst>
                                          <p:attrName>style.visibility</p:attrName>
                                        </p:attrNameLst>
                                      </p:cBhvr>
                                      <p:to>
                                        <p:strVal val="visible"/>
                                      </p:to>
                                    </p:set>
                                    <p:anim calcmode="lin" valueType="num">
                                      <p:cBhvr additive="base">
                                        <p:cTn id="7" dur="1500" fill="hold"/>
                                        <p:tgtEl>
                                          <p:spTgt spid="7">
                                            <p:graphicEl>
                                              <a:dgm id="{7C6F5AE2-D8C9-46D3-B5F5-43B6326E9F5C}"/>
                                            </p:graphicEl>
                                          </p:spTgt>
                                        </p:tgtEl>
                                        <p:attrNameLst>
                                          <p:attrName>ppt_x</p:attrName>
                                        </p:attrNameLst>
                                      </p:cBhvr>
                                      <p:tavLst>
                                        <p:tav tm="0">
                                          <p:val>
                                            <p:strVal val="#ppt_x"/>
                                          </p:val>
                                        </p:tav>
                                        <p:tav tm="100000">
                                          <p:val>
                                            <p:strVal val="#ppt_x"/>
                                          </p:val>
                                        </p:tav>
                                      </p:tavLst>
                                    </p:anim>
                                    <p:anim calcmode="lin" valueType="num">
                                      <p:cBhvr additive="base">
                                        <p:cTn id="8" dur="1500" fill="hold"/>
                                        <p:tgtEl>
                                          <p:spTgt spid="7">
                                            <p:graphicEl>
                                              <a:dgm id="{7C6F5AE2-D8C9-46D3-B5F5-43B6326E9F5C}"/>
                                            </p:graphicEl>
                                          </p:spTgt>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2" presetClass="entr" presetSubtype="4" fill="hold" grpId="0" nodeType="afterEffect">
                                  <p:stCondLst>
                                    <p:cond delay="0"/>
                                  </p:stCondLst>
                                  <p:childTnLst>
                                    <p:set>
                                      <p:cBhvr>
                                        <p:cTn id="11" dur="1" fill="hold">
                                          <p:stCondLst>
                                            <p:cond delay="0"/>
                                          </p:stCondLst>
                                        </p:cTn>
                                        <p:tgtEl>
                                          <p:spTgt spid="7">
                                            <p:graphicEl>
                                              <a:dgm id="{589AFC2B-EA46-4B86-AA8B-2C5BAC75C672}"/>
                                            </p:graphicEl>
                                          </p:spTgt>
                                        </p:tgtEl>
                                        <p:attrNameLst>
                                          <p:attrName>style.visibility</p:attrName>
                                        </p:attrNameLst>
                                      </p:cBhvr>
                                      <p:to>
                                        <p:strVal val="visible"/>
                                      </p:to>
                                    </p:set>
                                    <p:anim calcmode="lin" valueType="num">
                                      <p:cBhvr additive="base">
                                        <p:cTn id="12" dur="1500" fill="hold"/>
                                        <p:tgtEl>
                                          <p:spTgt spid="7">
                                            <p:graphicEl>
                                              <a:dgm id="{589AFC2B-EA46-4B86-AA8B-2C5BAC75C672}"/>
                                            </p:graphicEl>
                                          </p:spTgt>
                                        </p:tgtEl>
                                        <p:attrNameLst>
                                          <p:attrName>ppt_x</p:attrName>
                                        </p:attrNameLst>
                                      </p:cBhvr>
                                      <p:tavLst>
                                        <p:tav tm="0">
                                          <p:val>
                                            <p:strVal val="#ppt_x"/>
                                          </p:val>
                                        </p:tav>
                                        <p:tav tm="100000">
                                          <p:val>
                                            <p:strVal val="#ppt_x"/>
                                          </p:val>
                                        </p:tav>
                                      </p:tavLst>
                                    </p:anim>
                                    <p:anim calcmode="lin" valueType="num">
                                      <p:cBhvr additive="base">
                                        <p:cTn id="13" dur="1500" fill="hold"/>
                                        <p:tgtEl>
                                          <p:spTgt spid="7">
                                            <p:graphicEl>
                                              <a:dgm id="{589AFC2B-EA46-4B86-AA8B-2C5BAC75C672}"/>
                                            </p:graphicEl>
                                          </p:spTgt>
                                        </p:tgtEl>
                                        <p:attrNameLst>
                                          <p:attrName>ppt_y</p:attrName>
                                        </p:attrNameLst>
                                      </p:cBhvr>
                                      <p:tavLst>
                                        <p:tav tm="0">
                                          <p:val>
                                            <p:strVal val="1+#ppt_h/2"/>
                                          </p:val>
                                        </p:tav>
                                        <p:tav tm="100000">
                                          <p:val>
                                            <p:strVal val="#ppt_y"/>
                                          </p:val>
                                        </p:tav>
                                      </p:tavLst>
                                    </p:anim>
                                  </p:childTnLst>
                                </p:cTn>
                              </p:par>
                            </p:childTnLst>
                          </p:cTn>
                        </p:par>
                        <p:par>
                          <p:cTn id="14" fill="hold">
                            <p:stCondLst>
                              <p:cond delay="3000"/>
                            </p:stCondLst>
                            <p:childTnLst>
                              <p:par>
                                <p:cTn id="15" presetID="2" presetClass="entr" presetSubtype="4" fill="hold" grpId="0" nodeType="afterEffect">
                                  <p:stCondLst>
                                    <p:cond delay="0"/>
                                  </p:stCondLst>
                                  <p:childTnLst>
                                    <p:set>
                                      <p:cBhvr>
                                        <p:cTn id="16" dur="1" fill="hold">
                                          <p:stCondLst>
                                            <p:cond delay="0"/>
                                          </p:stCondLst>
                                        </p:cTn>
                                        <p:tgtEl>
                                          <p:spTgt spid="7">
                                            <p:graphicEl>
                                              <a:dgm id="{F7E6FEC6-8D5B-4F72-8D73-5CA3E839C2D3}"/>
                                            </p:graphicEl>
                                          </p:spTgt>
                                        </p:tgtEl>
                                        <p:attrNameLst>
                                          <p:attrName>style.visibility</p:attrName>
                                        </p:attrNameLst>
                                      </p:cBhvr>
                                      <p:to>
                                        <p:strVal val="visible"/>
                                      </p:to>
                                    </p:set>
                                    <p:anim calcmode="lin" valueType="num">
                                      <p:cBhvr additive="base">
                                        <p:cTn id="17" dur="1500" fill="hold"/>
                                        <p:tgtEl>
                                          <p:spTgt spid="7">
                                            <p:graphicEl>
                                              <a:dgm id="{F7E6FEC6-8D5B-4F72-8D73-5CA3E839C2D3}"/>
                                            </p:graphicEl>
                                          </p:spTgt>
                                        </p:tgtEl>
                                        <p:attrNameLst>
                                          <p:attrName>ppt_x</p:attrName>
                                        </p:attrNameLst>
                                      </p:cBhvr>
                                      <p:tavLst>
                                        <p:tav tm="0">
                                          <p:val>
                                            <p:strVal val="#ppt_x"/>
                                          </p:val>
                                        </p:tav>
                                        <p:tav tm="100000">
                                          <p:val>
                                            <p:strVal val="#ppt_x"/>
                                          </p:val>
                                        </p:tav>
                                      </p:tavLst>
                                    </p:anim>
                                    <p:anim calcmode="lin" valueType="num">
                                      <p:cBhvr additive="base">
                                        <p:cTn id="18" dur="1500" fill="hold"/>
                                        <p:tgtEl>
                                          <p:spTgt spid="7">
                                            <p:graphicEl>
                                              <a:dgm id="{F7E6FEC6-8D5B-4F72-8D73-5CA3E839C2D3}"/>
                                            </p:graphicEl>
                                          </p:spTgt>
                                        </p:tgtEl>
                                        <p:attrNameLst>
                                          <p:attrName>ppt_y</p:attrName>
                                        </p:attrNameLst>
                                      </p:cBhvr>
                                      <p:tavLst>
                                        <p:tav tm="0">
                                          <p:val>
                                            <p:strVal val="1+#ppt_h/2"/>
                                          </p:val>
                                        </p:tav>
                                        <p:tav tm="100000">
                                          <p:val>
                                            <p:strVal val="#ppt_y"/>
                                          </p:val>
                                        </p:tav>
                                      </p:tavLst>
                                    </p:anim>
                                  </p:childTnLst>
                                </p:cTn>
                              </p:par>
                            </p:childTnLst>
                          </p:cTn>
                        </p:par>
                        <p:par>
                          <p:cTn id="19" fill="hold">
                            <p:stCondLst>
                              <p:cond delay="4500"/>
                            </p:stCondLst>
                            <p:childTnLst>
                              <p:par>
                                <p:cTn id="20" presetID="2" presetClass="entr" presetSubtype="4" fill="hold" grpId="0" nodeType="afterEffect">
                                  <p:stCondLst>
                                    <p:cond delay="0"/>
                                  </p:stCondLst>
                                  <p:childTnLst>
                                    <p:set>
                                      <p:cBhvr>
                                        <p:cTn id="21" dur="1" fill="hold">
                                          <p:stCondLst>
                                            <p:cond delay="0"/>
                                          </p:stCondLst>
                                        </p:cTn>
                                        <p:tgtEl>
                                          <p:spTgt spid="7">
                                            <p:graphicEl>
                                              <a:dgm id="{F3E207A9-19C8-4E95-9FAC-29040AC5741C}"/>
                                            </p:graphicEl>
                                          </p:spTgt>
                                        </p:tgtEl>
                                        <p:attrNameLst>
                                          <p:attrName>style.visibility</p:attrName>
                                        </p:attrNameLst>
                                      </p:cBhvr>
                                      <p:to>
                                        <p:strVal val="visible"/>
                                      </p:to>
                                    </p:set>
                                    <p:anim calcmode="lin" valueType="num">
                                      <p:cBhvr additive="base">
                                        <p:cTn id="22" dur="1500" fill="hold"/>
                                        <p:tgtEl>
                                          <p:spTgt spid="7">
                                            <p:graphicEl>
                                              <a:dgm id="{F3E207A9-19C8-4E95-9FAC-29040AC5741C}"/>
                                            </p:graphicEl>
                                          </p:spTgt>
                                        </p:tgtEl>
                                        <p:attrNameLst>
                                          <p:attrName>ppt_x</p:attrName>
                                        </p:attrNameLst>
                                      </p:cBhvr>
                                      <p:tavLst>
                                        <p:tav tm="0">
                                          <p:val>
                                            <p:strVal val="#ppt_x"/>
                                          </p:val>
                                        </p:tav>
                                        <p:tav tm="100000">
                                          <p:val>
                                            <p:strVal val="#ppt_x"/>
                                          </p:val>
                                        </p:tav>
                                      </p:tavLst>
                                    </p:anim>
                                    <p:anim calcmode="lin" valueType="num">
                                      <p:cBhvr additive="base">
                                        <p:cTn id="23" dur="1500" fill="hold"/>
                                        <p:tgtEl>
                                          <p:spTgt spid="7">
                                            <p:graphicEl>
                                              <a:dgm id="{F3E207A9-19C8-4E95-9FAC-29040AC5741C}"/>
                                            </p:graphicEl>
                                          </p:spTgt>
                                        </p:tgtEl>
                                        <p:attrNameLst>
                                          <p:attrName>ppt_y</p:attrName>
                                        </p:attrNameLst>
                                      </p:cBhvr>
                                      <p:tavLst>
                                        <p:tav tm="0">
                                          <p:val>
                                            <p:strVal val="1+#ppt_h/2"/>
                                          </p:val>
                                        </p:tav>
                                        <p:tav tm="100000">
                                          <p:val>
                                            <p:strVal val="#ppt_y"/>
                                          </p:val>
                                        </p:tav>
                                      </p:tavLst>
                                    </p:anim>
                                  </p:childTnLst>
                                </p:cTn>
                              </p:par>
                            </p:childTnLst>
                          </p:cTn>
                        </p:par>
                        <p:par>
                          <p:cTn id="24" fill="hold">
                            <p:stCondLst>
                              <p:cond delay="6000"/>
                            </p:stCondLst>
                            <p:childTnLst>
                              <p:par>
                                <p:cTn id="25" presetID="2" presetClass="entr" presetSubtype="4" fill="hold" grpId="0" nodeType="afterEffect">
                                  <p:stCondLst>
                                    <p:cond delay="0"/>
                                  </p:stCondLst>
                                  <p:childTnLst>
                                    <p:set>
                                      <p:cBhvr>
                                        <p:cTn id="26" dur="1" fill="hold">
                                          <p:stCondLst>
                                            <p:cond delay="0"/>
                                          </p:stCondLst>
                                        </p:cTn>
                                        <p:tgtEl>
                                          <p:spTgt spid="7">
                                            <p:graphicEl>
                                              <a:dgm id="{4373A0D0-749C-4C4B-8F39-461AC94136D8}"/>
                                            </p:graphicEl>
                                          </p:spTgt>
                                        </p:tgtEl>
                                        <p:attrNameLst>
                                          <p:attrName>style.visibility</p:attrName>
                                        </p:attrNameLst>
                                      </p:cBhvr>
                                      <p:to>
                                        <p:strVal val="visible"/>
                                      </p:to>
                                    </p:set>
                                    <p:anim calcmode="lin" valueType="num">
                                      <p:cBhvr additive="base">
                                        <p:cTn id="27" dur="1500" fill="hold"/>
                                        <p:tgtEl>
                                          <p:spTgt spid="7">
                                            <p:graphicEl>
                                              <a:dgm id="{4373A0D0-749C-4C4B-8F39-461AC94136D8}"/>
                                            </p:graphicEl>
                                          </p:spTgt>
                                        </p:tgtEl>
                                        <p:attrNameLst>
                                          <p:attrName>ppt_x</p:attrName>
                                        </p:attrNameLst>
                                      </p:cBhvr>
                                      <p:tavLst>
                                        <p:tav tm="0">
                                          <p:val>
                                            <p:strVal val="#ppt_x"/>
                                          </p:val>
                                        </p:tav>
                                        <p:tav tm="100000">
                                          <p:val>
                                            <p:strVal val="#ppt_x"/>
                                          </p:val>
                                        </p:tav>
                                      </p:tavLst>
                                    </p:anim>
                                    <p:anim calcmode="lin" valueType="num">
                                      <p:cBhvr additive="base">
                                        <p:cTn id="28" dur="1500" fill="hold"/>
                                        <p:tgtEl>
                                          <p:spTgt spid="7">
                                            <p:graphicEl>
                                              <a:dgm id="{4373A0D0-749C-4C4B-8F39-461AC94136D8}"/>
                                            </p:graphicEl>
                                          </p:spTgt>
                                        </p:tgtEl>
                                        <p:attrNameLst>
                                          <p:attrName>ppt_y</p:attrName>
                                        </p:attrNameLst>
                                      </p:cBhvr>
                                      <p:tavLst>
                                        <p:tav tm="0">
                                          <p:val>
                                            <p:strVal val="1+#ppt_h/2"/>
                                          </p:val>
                                        </p:tav>
                                        <p:tav tm="100000">
                                          <p:val>
                                            <p:strVal val="#ppt_y"/>
                                          </p:val>
                                        </p:tav>
                                      </p:tavLst>
                                    </p:anim>
                                  </p:childTnLst>
                                </p:cTn>
                              </p:par>
                            </p:childTnLst>
                          </p:cTn>
                        </p:par>
                        <p:par>
                          <p:cTn id="29" fill="hold">
                            <p:stCondLst>
                              <p:cond delay="7500"/>
                            </p:stCondLst>
                            <p:childTnLst>
                              <p:par>
                                <p:cTn id="30" presetID="2" presetClass="entr" presetSubtype="4" fill="hold" grpId="0" nodeType="afterEffect">
                                  <p:stCondLst>
                                    <p:cond delay="0"/>
                                  </p:stCondLst>
                                  <p:childTnLst>
                                    <p:set>
                                      <p:cBhvr>
                                        <p:cTn id="31" dur="1" fill="hold">
                                          <p:stCondLst>
                                            <p:cond delay="0"/>
                                          </p:stCondLst>
                                        </p:cTn>
                                        <p:tgtEl>
                                          <p:spTgt spid="7">
                                            <p:graphicEl>
                                              <a:dgm id="{F1533E95-B880-4DA0-8D61-DFFB0EE39E83}"/>
                                            </p:graphicEl>
                                          </p:spTgt>
                                        </p:tgtEl>
                                        <p:attrNameLst>
                                          <p:attrName>style.visibility</p:attrName>
                                        </p:attrNameLst>
                                      </p:cBhvr>
                                      <p:to>
                                        <p:strVal val="visible"/>
                                      </p:to>
                                    </p:set>
                                    <p:anim calcmode="lin" valueType="num">
                                      <p:cBhvr additive="base">
                                        <p:cTn id="32" dur="1500" fill="hold"/>
                                        <p:tgtEl>
                                          <p:spTgt spid="7">
                                            <p:graphicEl>
                                              <a:dgm id="{F1533E95-B880-4DA0-8D61-DFFB0EE39E83}"/>
                                            </p:graphicEl>
                                          </p:spTgt>
                                        </p:tgtEl>
                                        <p:attrNameLst>
                                          <p:attrName>ppt_x</p:attrName>
                                        </p:attrNameLst>
                                      </p:cBhvr>
                                      <p:tavLst>
                                        <p:tav tm="0">
                                          <p:val>
                                            <p:strVal val="#ppt_x"/>
                                          </p:val>
                                        </p:tav>
                                        <p:tav tm="100000">
                                          <p:val>
                                            <p:strVal val="#ppt_x"/>
                                          </p:val>
                                        </p:tav>
                                      </p:tavLst>
                                    </p:anim>
                                    <p:anim calcmode="lin" valueType="num">
                                      <p:cBhvr additive="base">
                                        <p:cTn id="33" dur="1500" fill="hold"/>
                                        <p:tgtEl>
                                          <p:spTgt spid="7">
                                            <p:graphicEl>
                                              <a:dgm id="{F1533E95-B880-4DA0-8D61-DFFB0EE39E83}"/>
                                            </p:graphicEl>
                                          </p:spTgt>
                                        </p:tgtEl>
                                        <p:attrNameLst>
                                          <p:attrName>ppt_y</p:attrName>
                                        </p:attrNameLst>
                                      </p:cBhvr>
                                      <p:tavLst>
                                        <p:tav tm="0">
                                          <p:val>
                                            <p:strVal val="1+#ppt_h/2"/>
                                          </p:val>
                                        </p:tav>
                                        <p:tav tm="100000">
                                          <p:val>
                                            <p:strVal val="#ppt_y"/>
                                          </p:val>
                                        </p:tav>
                                      </p:tavLst>
                                    </p:anim>
                                  </p:childTnLst>
                                </p:cTn>
                              </p:par>
                            </p:childTnLst>
                          </p:cTn>
                        </p:par>
                        <p:par>
                          <p:cTn id="34" fill="hold">
                            <p:stCondLst>
                              <p:cond delay="9000"/>
                            </p:stCondLst>
                            <p:childTnLst>
                              <p:par>
                                <p:cTn id="35" presetID="2" presetClass="entr" presetSubtype="4" fill="hold" grpId="0" nodeType="afterEffect">
                                  <p:stCondLst>
                                    <p:cond delay="0"/>
                                  </p:stCondLst>
                                  <p:childTnLst>
                                    <p:set>
                                      <p:cBhvr>
                                        <p:cTn id="36" dur="1" fill="hold">
                                          <p:stCondLst>
                                            <p:cond delay="0"/>
                                          </p:stCondLst>
                                        </p:cTn>
                                        <p:tgtEl>
                                          <p:spTgt spid="7">
                                            <p:graphicEl>
                                              <a:dgm id="{4F7805A8-3DF2-4308-B55E-97AFFB39A815}"/>
                                            </p:graphicEl>
                                          </p:spTgt>
                                        </p:tgtEl>
                                        <p:attrNameLst>
                                          <p:attrName>style.visibility</p:attrName>
                                        </p:attrNameLst>
                                      </p:cBhvr>
                                      <p:to>
                                        <p:strVal val="visible"/>
                                      </p:to>
                                    </p:set>
                                    <p:anim calcmode="lin" valueType="num">
                                      <p:cBhvr additive="base">
                                        <p:cTn id="37" dur="1500" fill="hold"/>
                                        <p:tgtEl>
                                          <p:spTgt spid="7">
                                            <p:graphicEl>
                                              <a:dgm id="{4F7805A8-3DF2-4308-B55E-97AFFB39A815}"/>
                                            </p:graphicEl>
                                          </p:spTgt>
                                        </p:tgtEl>
                                        <p:attrNameLst>
                                          <p:attrName>ppt_x</p:attrName>
                                        </p:attrNameLst>
                                      </p:cBhvr>
                                      <p:tavLst>
                                        <p:tav tm="0">
                                          <p:val>
                                            <p:strVal val="#ppt_x"/>
                                          </p:val>
                                        </p:tav>
                                        <p:tav tm="100000">
                                          <p:val>
                                            <p:strVal val="#ppt_x"/>
                                          </p:val>
                                        </p:tav>
                                      </p:tavLst>
                                    </p:anim>
                                    <p:anim calcmode="lin" valueType="num">
                                      <p:cBhvr additive="base">
                                        <p:cTn id="38" dur="1500" fill="hold"/>
                                        <p:tgtEl>
                                          <p:spTgt spid="7">
                                            <p:graphicEl>
                                              <a:dgm id="{4F7805A8-3DF2-4308-B55E-97AFFB39A815}"/>
                                            </p:graphicEl>
                                          </p:spTgt>
                                        </p:tgtEl>
                                        <p:attrNameLst>
                                          <p:attrName>ppt_y</p:attrName>
                                        </p:attrNameLst>
                                      </p:cBhvr>
                                      <p:tavLst>
                                        <p:tav tm="0">
                                          <p:val>
                                            <p:strVal val="1+#ppt_h/2"/>
                                          </p:val>
                                        </p:tav>
                                        <p:tav tm="100000">
                                          <p:val>
                                            <p:strVal val="#ppt_y"/>
                                          </p:val>
                                        </p:tav>
                                      </p:tavLst>
                                    </p:anim>
                                  </p:childTnLst>
                                </p:cTn>
                              </p:par>
                            </p:childTnLst>
                          </p:cTn>
                        </p:par>
                        <p:par>
                          <p:cTn id="39" fill="hold">
                            <p:stCondLst>
                              <p:cond delay="10500"/>
                            </p:stCondLst>
                            <p:childTnLst>
                              <p:par>
                                <p:cTn id="40" presetID="2" presetClass="entr" presetSubtype="4" fill="hold" grpId="0" nodeType="afterEffect">
                                  <p:stCondLst>
                                    <p:cond delay="0"/>
                                  </p:stCondLst>
                                  <p:childTnLst>
                                    <p:set>
                                      <p:cBhvr>
                                        <p:cTn id="41" dur="1" fill="hold">
                                          <p:stCondLst>
                                            <p:cond delay="0"/>
                                          </p:stCondLst>
                                        </p:cTn>
                                        <p:tgtEl>
                                          <p:spTgt spid="7">
                                            <p:graphicEl>
                                              <a:dgm id="{F1963402-1AD5-4858-B59B-96DB495A97D7}"/>
                                            </p:graphicEl>
                                          </p:spTgt>
                                        </p:tgtEl>
                                        <p:attrNameLst>
                                          <p:attrName>style.visibility</p:attrName>
                                        </p:attrNameLst>
                                      </p:cBhvr>
                                      <p:to>
                                        <p:strVal val="visible"/>
                                      </p:to>
                                    </p:set>
                                    <p:anim calcmode="lin" valueType="num">
                                      <p:cBhvr additive="base">
                                        <p:cTn id="42" dur="1500" fill="hold"/>
                                        <p:tgtEl>
                                          <p:spTgt spid="7">
                                            <p:graphicEl>
                                              <a:dgm id="{F1963402-1AD5-4858-B59B-96DB495A97D7}"/>
                                            </p:graphicEl>
                                          </p:spTgt>
                                        </p:tgtEl>
                                        <p:attrNameLst>
                                          <p:attrName>ppt_x</p:attrName>
                                        </p:attrNameLst>
                                      </p:cBhvr>
                                      <p:tavLst>
                                        <p:tav tm="0">
                                          <p:val>
                                            <p:strVal val="#ppt_x"/>
                                          </p:val>
                                        </p:tav>
                                        <p:tav tm="100000">
                                          <p:val>
                                            <p:strVal val="#ppt_x"/>
                                          </p:val>
                                        </p:tav>
                                      </p:tavLst>
                                    </p:anim>
                                    <p:anim calcmode="lin" valueType="num">
                                      <p:cBhvr additive="base">
                                        <p:cTn id="43" dur="1500" fill="hold"/>
                                        <p:tgtEl>
                                          <p:spTgt spid="7">
                                            <p:graphicEl>
                                              <a:dgm id="{F1963402-1AD5-4858-B59B-96DB495A97D7}"/>
                                            </p:graphicEl>
                                          </p:spTgt>
                                        </p:tgtEl>
                                        <p:attrNameLst>
                                          <p:attrName>ppt_y</p:attrName>
                                        </p:attrNameLst>
                                      </p:cBhvr>
                                      <p:tavLst>
                                        <p:tav tm="0">
                                          <p:val>
                                            <p:strVal val="1+#ppt_h/2"/>
                                          </p:val>
                                        </p:tav>
                                        <p:tav tm="100000">
                                          <p:val>
                                            <p:strVal val="#ppt_y"/>
                                          </p:val>
                                        </p:tav>
                                      </p:tavLst>
                                    </p:anim>
                                  </p:childTnLst>
                                </p:cTn>
                              </p:par>
                            </p:childTnLst>
                          </p:cTn>
                        </p:par>
                        <p:par>
                          <p:cTn id="44" fill="hold">
                            <p:stCondLst>
                              <p:cond delay="12000"/>
                            </p:stCondLst>
                            <p:childTnLst>
                              <p:par>
                                <p:cTn id="45" presetID="2" presetClass="entr" presetSubtype="4" fill="hold" grpId="0" nodeType="afterEffect">
                                  <p:stCondLst>
                                    <p:cond delay="0"/>
                                  </p:stCondLst>
                                  <p:childTnLst>
                                    <p:set>
                                      <p:cBhvr>
                                        <p:cTn id="46" dur="1" fill="hold">
                                          <p:stCondLst>
                                            <p:cond delay="0"/>
                                          </p:stCondLst>
                                        </p:cTn>
                                        <p:tgtEl>
                                          <p:spTgt spid="7">
                                            <p:graphicEl>
                                              <a:dgm id="{85C21064-8AF0-479A-905F-B8022EFE2080}"/>
                                            </p:graphicEl>
                                          </p:spTgt>
                                        </p:tgtEl>
                                        <p:attrNameLst>
                                          <p:attrName>style.visibility</p:attrName>
                                        </p:attrNameLst>
                                      </p:cBhvr>
                                      <p:to>
                                        <p:strVal val="visible"/>
                                      </p:to>
                                    </p:set>
                                    <p:anim calcmode="lin" valueType="num">
                                      <p:cBhvr additive="base">
                                        <p:cTn id="47" dur="1500" fill="hold"/>
                                        <p:tgtEl>
                                          <p:spTgt spid="7">
                                            <p:graphicEl>
                                              <a:dgm id="{85C21064-8AF0-479A-905F-B8022EFE2080}"/>
                                            </p:graphicEl>
                                          </p:spTgt>
                                        </p:tgtEl>
                                        <p:attrNameLst>
                                          <p:attrName>ppt_x</p:attrName>
                                        </p:attrNameLst>
                                      </p:cBhvr>
                                      <p:tavLst>
                                        <p:tav tm="0">
                                          <p:val>
                                            <p:strVal val="#ppt_x"/>
                                          </p:val>
                                        </p:tav>
                                        <p:tav tm="100000">
                                          <p:val>
                                            <p:strVal val="#ppt_x"/>
                                          </p:val>
                                        </p:tav>
                                      </p:tavLst>
                                    </p:anim>
                                    <p:anim calcmode="lin" valueType="num">
                                      <p:cBhvr additive="base">
                                        <p:cTn id="48" dur="1500" fill="hold"/>
                                        <p:tgtEl>
                                          <p:spTgt spid="7">
                                            <p:graphicEl>
                                              <a:dgm id="{85C21064-8AF0-479A-905F-B8022EFE2080}"/>
                                            </p:graphicEl>
                                          </p:spTgt>
                                        </p:tgtEl>
                                        <p:attrNameLst>
                                          <p:attrName>ppt_y</p:attrName>
                                        </p:attrNameLst>
                                      </p:cBhvr>
                                      <p:tavLst>
                                        <p:tav tm="0">
                                          <p:val>
                                            <p:strVal val="1+#ppt_h/2"/>
                                          </p:val>
                                        </p:tav>
                                        <p:tav tm="100000">
                                          <p:val>
                                            <p:strVal val="#ppt_y"/>
                                          </p:val>
                                        </p:tav>
                                      </p:tavLst>
                                    </p:anim>
                                  </p:childTnLst>
                                </p:cTn>
                              </p:par>
                            </p:childTnLst>
                          </p:cTn>
                        </p:par>
                        <p:par>
                          <p:cTn id="49" fill="hold">
                            <p:stCondLst>
                              <p:cond delay="13500"/>
                            </p:stCondLst>
                            <p:childTnLst>
                              <p:par>
                                <p:cTn id="50" presetID="2" presetClass="entr" presetSubtype="4" fill="hold" grpId="0" nodeType="afterEffect">
                                  <p:stCondLst>
                                    <p:cond delay="0"/>
                                  </p:stCondLst>
                                  <p:childTnLst>
                                    <p:set>
                                      <p:cBhvr>
                                        <p:cTn id="51" dur="1" fill="hold">
                                          <p:stCondLst>
                                            <p:cond delay="0"/>
                                          </p:stCondLst>
                                        </p:cTn>
                                        <p:tgtEl>
                                          <p:spTgt spid="7">
                                            <p:graphicEl>
                                              <a:dgm id="{DEF5E463-5CF4-4A3E-8CB9-334EAD49B358}"/>
                                            </p:graphicEl>
                                          </p:spTgt>
                                        </p:tgtEl>
                                        <p:attrNameLst>
                                          <p:attrName>style.visibility</p:attrName>
                                        </p:attrNameLst>
                                      </p:cBhvr>
                                      <p:to>
                                        <p:strVal val="visible"/>
                                      </p:to>
                                    </p:set>
                                    <p:anim calcmode="lin" valueType="num">
                                      <p:cBhvr additive="base">
                                        <p:cTn id="52" dur="1500" fill="hold"/>
                                        <p:tgtEl>
                                          <p:spTgt spid="7">
                                            <p:graphicEl>
                                              <a:dgm id="{DEF5E463-5CF4-4A3E-8CB9-334EAD49B358}"/>
                                            </p:graphicEl>
                                          </p:spTgt>
                                        </p:tgtEl>
                                        <p:attrNameLst>
                                          <p:attrName>ppt_x</p:attrName>
                                        </p:attrNameLst>
                                      </p:cBhvr>
                                      <p:tavLst>
                                        <p:tav tm="0">
                                          <p:val>
                                            <p:strVal val="#ppt_x"/>
                                          </p:val>
                                        </p:tav>
                                        <p:tav tm="100000">
                                          <p:val>
                                            <p:strVal val="#ppt_x"/>
                                          </p:val>
                                        </p:tav>
                                      </p:tavLst>
                                    </p:anim>
                                    <p:anim calcmode="lin" valueType="num">
                                      <p:cBhvr additive="base">
                                        <p:cTn id="53" dur="1500" fill="hold"/>
                                        <p:tgtEl>
                                          <p:spTgt spid="7">
                                            <p:graphicEl>
                                              <a:dgm id="{DEF5E463-5CF4-4A3E-8CB9-334EAD49B358}"/>
                                            </p:graphicEl>
                                          </p:spTgt>
                                        </p:tgtEl>
                                        <p:attrNameLst>
                                          <p:attrName>ppt_y</p:attrName>
                                        </p:attrNameLst>
                                      </p:cBhvr>
                                      <p:tavLst>
                                        <p:tav tm="0">
                                          <p:val>
                                            <p:strVal val="1+#ppt_h/2"/>
                                          </p:val>
                                        </p:tav>
                                        <p:tav tm="100000">
                                          <p:val>
                                            <p:strVal val="#ppt_y"/>
                                          </p:val>
                                        </p:tav>
                                      </p:tavLst>
                                    </p:anim>
                                  </p:childTnLst>
                                </p:cTn>
                              </p:par>
                            </p:childTnLst>
                          </p:cTn>
                        </p:par>
                        <p:par>
                          <p:cTn id="54" fill="hold">
                            <p:stCondLst>
                              <p:cond delay="15000"/>
                            </p:stCondLst>
                            <p:childTnLst>
                              <p:par>
                                <p:cTn id="55" presetID="2" presetClass="entr" presetSubtype="4" fill="hold" grpId="0" nodeType="afterEffect">
                                  <p:stCondLst>
                                    <p:cond delay="0"/>
                                  </p:stCondLst>
                                  <p:childTnLst>
                                    <p:set>
                                      <p:cBhvr>
                                        <p:cTn id="56" dur="1" fill="hold">
                                          <p:stCondLst>
                                            <p:cond delay="0"/>
                                          </p:stCondLst>
                                        </p:cTn>
                                        <p:tgtEl>
                                          <p:spTgt spid="7">
                                            <p:graphicEl>
                                              <a:dgm id="{3CAAFB5A-7C48-4A47-8292-1B0E72275A3A}"/>
                                            </p:graphicEl>
                                          </p:spTgt>
                                        </p:tgtEl>
                                        <p:attrNameLst>
                                          <p:attrName>style.visibility</p:attrName>
                                        </p:attrNameLst>
                                      </p:cBhvr>
                                      <p:to>
                                        <p:strVal val="visible"/>
                                      </p:to>
                                    </p:set>
                                    <p:anim calcmode="lin" valueType="num">
                                      <p:cBhvr additive="base">
                                        <p:cTn id="57" dur="1500" fill="hold"/>
                                        <p:tgtEl>
                                          <p:spTgt spid="7">
                                            <p:graphicEl>
                                              <a:dgm id="{3CAAFB5A-7C48-4A47-8292-1B0E72275A3A}"/>
                                            </p:graphicEl>
                                          </p:spTgt>
                                        </p:tgtEl>
                                        <p:attrNameLst>
                                          <p:attrName>ppt_x</p:attrName>
                                        </p:attrNameLst>
                                      </p:cBhvr>
                                      <p:tavLst>
                                        <p:tav tm="0">
                                          <p:val>
                                            <p:strVal val="#ppt_x"/>
                                          </p:val>
                                        </p:tav>
                                        <p:tav tm="100000">
                                          <p:val>
                                            <p:strVal val="#ppt_x"/>
                                          </p:val>
                                        </p:tav>
                                      </p:tavLst>
                                    </p:anim>
                                    <p:anim calcmode="lin" valueType="num">
                                      <p:cBhvr additive="base">
                                        <p:cTn id="58" dur="1500" fill="hold"/>
                                        <p:tgtEl>
                                          <p:spTgt spid="7">
                                            <p:graphicEl>
                                              <a:dgm id="{3CAAFB5A-7C48-4A47-8292-1B0E72275A3A}"/>
                                            </p:graphicEl>
                                          </p:spTgt>
                                        </p:tgtEl>
                                        <p:attrNameLst>
                                          <p:attrName>ppt_y</p:attrName>
                                        </p:attrNameLst>
                                      </p:cBhvr>
                                      <p:tavLst>
                                        <p:tav tm="0">
                                          <p:val>
                                            <p:strVal val="1+#ppt_h/2"/>
                                          </p:val>
                                        </p:tav>
                                        <p:tav tm="100000">
                                          <p:val>
                                            <p:strVal val="#ppt_y"/>
                                          </p:val>
                                        </p:tav>
                                      </p:tavLst>
                                    </p:anim>
                                  </p:childTnLst>
                                </p:cTn>
                              </p:par>
                            </p:childTnLst>
                          </p:cTn>
                        </p:par>
                        <p:par>
                          <p:cTn id="59" fill="hold">
                            <p:stCondLst>
                              <p:cond delay="16500"/>
                            </p:stCondLst>
                            <p:childTnLst>
                              <p:par>
                                <p:cTn id="60" presetID="2" presetClass="entr" presetSubtype="4" fill="hold" grpId="0" nodeType="afterEffect">
                                  <p:stCondLst>
                                    <p:cond delay="0"/>
                                  </p:stCondLst>
                                  <p:childTnLst>
                                    <p:set>
                                      <p:cBhvr>
                                        <p:cTn id="61" dur="1" fill="hold">
                                          <p:stCondLst>
                                            <p:cond delay="0"/>
                                          </p:stCondLst>
                                        </p:cTn>
                                        <p:tgtEl>
                                          <p:spTgt spid="7">
                                            <p:graphicEl>
                                              <a:dgm id="{7A96DC7C-7C5C-4DE4-9B56-616F15BAE259}"/>
                                            </p:graphicEl>
                                          </p:spTgt>
                                        </p:tgtEl>
                                        <p:attrNameLst>
                                          <p:attrName>style.visibility</p:attrName>
                                        </p:attrNameLst>
                                      </p:cBhvr>
                                      <p:to>
                                        <p:strVal val="visible"/>
                                      </p:to>
                                    </p:set>
                                    <p:anim calcmode="lin" valueType="num">
                                      <p:cBhvr additive="base">
                                        <p:cTn id="62" dur="1500" fill="hold"/>
                                        <p:tgtEl>
                                          <p:spTgt spid="7">
                                            <p:graphicEl>
                                              <a:dgm id="{7A96DC7C-7C5C-4DE4-9B56-616F15BAE259}"/>
                                            </p:graphicEl>
                                          </p:spTgt>
                                        </p:tgtEl>
                                        <p:attrNameLst>
                                          <p:attrName>ppt_x</p:attrName>
                                        </p:attrNameLst>
                                      </p:cBhvr>
                                      <p:tavLst>
                                        <p:tav tm="0">
                                          <p:val>
                                            <p:strVal val="#ppt_x"/>
                                          </p:val>
                                        </p:tav>
                                        <p:tav tm="100000">
                                          <p:val>
                                            <p:strVal val="#ppt_x"/>
                                          </p:val>
                                        </p:tav>
                                      </p:tavLst>
                                    </p:anim>
                                    <p:anim calcmode="lin" valueType="num">
                                      <p:cBhvr additive="base">
                                        <p:cTn id="63" dur="1500" fill="hold"/>
                                        <p:tgtEl>
                                          <p:spTgt spid="7">
                                            <p:graphicEl>
                                              <a:dgm id="{7A96DC7C-7C5C-4DE4-9B56-616F15BAE259}"/>
                                            </p:graphicEl>
                                          </p:spTgt>
                                        </p:tgtEl>
                                        <p:attrNameLst>
                                          <p:attrName>ppt_y</p:attrName>
                                        </p:attrNameLst>
                                      </p:cBhvr>
                                      <p:tavLst>
                                        <p:tav tm="0">
                                          <p:val>
                                            <p:strVal val="1+#ppt_h/2"/>
                                          </p:val>
                                        </p:tav>
                                        <p:tav tm="100000">
                                          <p:val>
                                            <p:strVal val="#ppt_y"/>
                                          </p:val>
                                        </p:tav>
                                      </p:tavLst>
                                    </p:anim>
                                  </p:childTnLst>
                                </p:cTn>
                              </p:par>
                            </p:childTnLst>
                          </p:cTn>
                        </p:par>
                        <p:par>
                          <p:cTn id="64" fill="hold">
                            <p:stCondLst>
                              <p:cond delay="18000"/>
                            </p:stCondLst>
                            <p:childTnLst>
                              <p:par>
                                <p:cTn id="65" presetID="2" presetClass="entr" presetSubtype="4" fill="hold" grpId="0" nodeType="afterEffect">
                                  <p:stCondLst>
                                    <p:cond delay="0"/>
                                  </p:stCondLst>
                                  <p:childTnLst>
                                    <p:set>
                                      <p:cBhvr>
                                        <p:cTn id="66" dur="1" fill="hold">
                                          <p:stCondLst>
                                            <p:cond delay="0"/>
                                          </p:stCondLst>
                                        </p:cTn>
                                        <p:tgtEl>
                                          <p:spTgt spid="7">
                                            <p:graphicEl>
                                              <a:dgm id="{5AD72348-590C-4EA6-B571-844FD3159D96}"/>
                                            </p:graphicEl>
                                          </p:spTgt>
                                        </p:tgtEl>
                                        <p:attrNameLst>
                                          <p:attrName>style.visibility</p:attrName>
                                        </p:attrNameLst>
                                      </p:cBhvr>
                                      <p:to>
                                        <p:strVal val="visible"/>
                                      </p:to>
                                    </p:set>
                                    <p:anim calcmode="lin" valueType="num">
                                      <p:cBhvr additive="base">
                                        <p:cTn id="67" dur="1500" fill="hold"/>
                                        <p:tgtEl>
                                          <p:spTgt spid="7">
                                            <p:graphicEl>
                                              <a:dgm id="{5AD72348-590C-4EA6-B571-844FD3159D96}"/>
                                            </p:graphicEl>
                                          </p:spTgt>
                                        </p:tgtEl>
                                        <p:attrNameLst>
                                          <p:attrName>ppt_x</p:attrName>
                                        </p:attrNameLst>
                                      </p:cBhvr>
                                      <p:tavLst>
                                        <p:tav tm="0">
                                          <p:val>
                                            <p:strVal val="#ppt_x"/>
                                          </p:val>
                                        </p:tav>
                                        <p:tav tm="100000">
                                          <p:val>
                                            <p:strVal val="#ppt_x"/>
                                          </p:val>
                                        </p:tav>
                                      </p:tavLst>
                                    </p:anim>
                                    <p:anim calcmode="lin" valueType="num">
                                      <p:cBhvr additive="base">
                                        <p:cTn id="68" dur="1500" fill="hold"/>
                                        <p:tgtEl>
                                          <p:spTgt spid="7">
                                            <p:graphicEl>
                                              <a:dgm id="{5AD72348-590C-4EA6-B571-844FD3159D96}"/>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Dgm bld="lvlOne"/>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12000" y="1928400"/>
            <a:ext cx="7920000" cy="4320000"/>
          </a:xfrm>
        </p:spPr>
        <p:txBody>
          <a:bodyPr>
            <a:normAutofit/>
          </a:bodyPr>
          <a:lstStyle/>
          <a:p>
            <a:pPr marL="504000" indent="-514350">
              <a:spcBef>
                <a:spcPts val="600"/>
              </a:spcBef>
              <a:buFont typeface="Wingdings" panose="05000000000000000000" pitchFamily="2" charset="2"/>
              <a:buChar char="v"/>
            </a:pPr>
            <a:r>
              <a:rPr lang="el-GR" sz="2800" dirty="0" smtClean="0">
                <a:solidFill>
                  <a:schemeClr val="accent1">
                    <a:lumMod val="50000"/>
                  </a:schemeClr>
                </a:solidFill>
              </a:rPr>
              <a:t>Εμπορικές</a:t>
            </a:r>
          </a:p>
          <a:p>
            <a:pPr marL="792000">
              <a:spcBef>
                <a:spcPts val="600"/>
              </a:spcBef>
              <a:buFont typeface="Arial" panose="020B0604020202020204" pitchFamily="34" charset="0"/>
              <a:buChar char="•"/>
            </a:pPr>
            <a:r>
              <a:rPr lang="el-GR" sz="2800" dirty="0">
                <a:solidFill>
                  <a:schemeClr val="accent1">
                    <a:lumMod val="50000"/>
                  </a:schemeClr>
                </a:solidFill>
              </a:rPr>
              <a:t>κ</a:t>
            </a:r>
            <a:r>
              <a:rPr lang="el-GR" sz="2800" dirty="0" smtClean="0">
                <a:solidFill>
                  <a:schemeClr val="accent1">
                    <a:lumMod val="50000"/>
                  </a:schemeClr>
                </a:solidFill>
              </a:rPr>
              <a:t>τηματικές</a:t>
            </a:r>
          </a:p>
          <a:p>
            <a:pPr marL="792000">
              <a:spcBef>
                <a:spcPts val="600"/>
              </a:spcBef>
              <a:buFont typeface="Arial" panose="020B0604020202020204" pitchFamily="34" charset="0"/>
              <a:buChar char="•"/>
            </a:pPr>
            <a:r>
              <a:rPr lang="el-GR" sz="2800" dirty="0" smtClean="0">
                <a:solidFill>
                  <a:schemeClr val="accent1">
                    <a:lumMod val="50000"/>
                  </a:schemeClr>
                </a:solidFill>
              </a:rPr>
              <a:t>ναυτιλιακές</a:t>
            </a:r>
          </a:p>
          <a:p>
            <a:pPr marL="792000">
              <a:spcBef>
                <a:spcPts val="600"/>
              </a:spcBef>
              <a:buFont typeface="Arial" panose="020B0604020202020204" pitchFamily="34" charset="0"/>
              <a:buChar char="•"/>
            </a:pPr>
            <a:r>
              <a:rPr lang="el-GR" sz="2800" dirty="0" smtClean="0">
                <a:solidFill>
                  <a:schemeClr val="accent1">
                    <a:lumMod val="50000"/>
                  </a:schemeClr>
                </a:solidFill>
              </a:rPr>
              <a:t>συνεταιριστικές</a:t>
            </a:r>
          </a:p>
          <a:p>
            <a:pPr marL="792000">
              <a:spcBef>
                <a:spcPts val="600"/>
              </a:spcBef>
              <a:buFont typeface="Arial" panose="020B0604020202020204" pitchFamily="34" charset="0"/>
              <a:buChar char="•"/>
            </a:pPr>
            <a:r>
              <a:rPr lang="el-GR" sz="2800" dirty="0">
                <a:solidFill>
                  <a:schemeClr val="accent1">
                    <a:lumMod val="50000"/>
                  </a:schemeClr>
                </a:solidFill>
              </a:rPr>
              <a:t>λ</a:t>
            </a:r>
            <a:r>
              <a:rPr lang="el-GR" sz="2800" dirty="0" smtClean="0">
                <a:solidFill>
                  <a:schemeClr val="accent1">
                    <a:lumMod val="50000"/>
                  </a:schemeClr>
                </a:solidFill>
              </a:rPr>
              <a:t>οιπές</a:t>
            </a:r>
          </a:p>
          <a:p>
            <a:pPr marL="504000" indent="-457200">
              <a:spcBef>
                <a:spcPts val="600"/>
              </a:spcBef>
              <a:buFont typeface="Wingdings" panose="05000000000000000000" pitchFamily="2" charset="2"/>
              <a:buChar char="v"/>
            </a:pPr>
            <a:r>
              <a:rPr lang="el-GR" sz="2800" dirty="0" smtClean="0">
                <a:solidFill>
                  <a:schemeClr val="accent1">
                    <a:lumMod val="50000"/>
                  </a:schemeClr>
                </a:solidFill>
              </a:rPr>
              <a:t>Επενδυτικές</a:t>
            </a:r>
          </a:p>
          <a:p>
            <a:pPr marL="504000" indent="-457200">
              <a:spcBef>
                <a:spcPts val="600"/>
              </a:spcBef>
              <a:buFont typeface="Wingdings" panose="05000000000000000000" pitchFamily="2" charset="2"/>
              <a:buChar char="v"/>
            </a:pPr>
            <a:r>
              <a:rPr lang="el-GR" sz="2800" dirty="0" smtClean="0">
                <a:solidFill>
                  <a:schemeClr val="accent1">
                    <a:lumMod val="50000"/>
                  </a:schemeClr>
                </a:solidFill>
              </a:rPr>
              <a:t>Κεντρικές</a:t>
            </a:r>
            <a:endParaRPr lang="el-GR" sz="2800" dirty="0">
              <a:solidFill>
                <a:schemeClr val="accent1">
                  <a:lumMod val="50000"/>
                </a:schemeClr>
              </a:solidFill>
            </a:endParaRPr>
          </a:p>
          <a:p>
            <a:pPr marL="517680" indent="0">
              <a:spcBef>
                <a:spcPts val="600"/>
              </a:spcBef>
              <a:buNone/>
            </a:pPr>
            <a:endParaRPr lang="el-GR" sz="2800" dirty="0" smtClean="0">
              <a:solidFill>
                <a:schemeClr val="accent1">
                  <a:lumMod val="50000"/>
                </a:schemeClr>
              </a:solidFill>
            </a:endParaRPr>
          </a:p>
          <a:p>
            <a:pPr marL="792000">
              <a:spcBef>
                <a:spcPts val="600"/>
              </a:spcBef>
              <a:buFont typeface="Arial" panose="020B0604020202020204" pitchFamily="34" charset="0"/>
              <a:buChar char="•"/>
            </a:pPr>
            <a:endParaRPr lang="el-GR" sz="2800" dirty="0" smtClean="0">
              <a:solidFill>
                <a:schemeClr val="accent1">
                  <a:lumMod val="50000"/>
                </a:schemeClr>
              </a:solidFill>
            </a:endParaRPr>
          </a:p>
          <a:p>
            <a:pPr marL="792000">
              <a:spcBef>
                <a:spcPts val="600"/>
              </a:spcBef>
              <a:buFont typeface="Arial" panose="020B0604020202020204" pitchFamily="34" charset="0"/>
              <a:buChar char="•"/>
            </a:pPr>
            <a:endParaRPr lang="el-GR" sz="2800" dirty="0" smtClean="0">
              <a:solidFill>
                <a:schemeClr val="accent1">
                  <a:lumMod val="50000"/>
                </a:schemeClr>
              </a:solidFill>
            </a:endParaRPr>
          </a:p>
          <a:p>
            <a:pPr marL="504000" indent="-457200">
              <a:spcBef>
                <a:spcPts val="600"/>
              </a:spcBef>
              <a:buFont typeface="Wingdings" panose="05000000000000000000" pitchFamily="2" charset="2"/>
              <a:buChar char="v"/>
            </a:pPr>
            <a:endParaRPr lang="el-GR" sz="2800" dirty="0" smtClean="0">
              <a:solidFill>
                <a:schemeClr val="accent1">
                  <a:lumMod val="50000"/>
                </a:schemeClr>
              </a:solidFill>
            </a:endParaRPr>
          </a:p>
          <a:p>
            <a:pPr marL="468000" indent="0">
              <a:spcBef>
                <a:spcPts val="600"/>
              </a:spcBef>
              <a:buNone/>
            </a:pPr>
            <a:endParaRPr lang="el-GR" sz="2800" dirty="0">
              <a:solidFill>
                <a:schemeClr val="accent1">
                  <a:lumMod val="50000"/>
                </a:schemeClr>
              </a:solidFill>
            </a:endParaRPr>
          </a:p>
        </p:txBody>
      </p:sp>
      <p:sp>
        <p:nvSpPr>
          <p:cNvPr id="3" name="Title 2"/>
          <p:cNvSpPr>
            <a:spLocks noGrp="1"/>
          </p:cNvSpPr>
          <p:nvPr>
            <p:ph type="title"/>
          </p:nvPr>
        </p:nvSpPr>
        <p:spPr>
          <a:xfrm>
            <a:off x="457200" y="228600"/>
            <a:ext cx="8229600" cy="1252728"/>
          </a:xfrm>
        </p:spPr>
        <p:txBody>
          <a:bodyPr>
            <a:normAutofit/>
          </a:bodyPr>
          <a:lstStyle/>
          <a:p>
            <a:pPr algn="ctr"/>
            <a:r>
              <a:rPr lang="el-GR" dirty="0" smtClean="0">
                <a:solidFill>
                  <a:srgbClr val="FF0000"/>
                </a:solidFill>
              </a:rPr>
              <a:t>Κατηγορίες τραπεζών</a:t>
            </a:r>
            <a:endParaRPr lang="el-GR" dirty="0">
              <a:solidFill>
                <a:srgbClr val="FF0000"/>
              </a:solidFill>
            </a:endParaRPr>
          </a:p>
        </p:txBody>
      </p:sp>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10</a:t>
            </a:r>
            <a:endParaRPr lang="el-GR" sz="2400" b="1" dirty="0"/>
          </a:p>
        </p:txBody>
      </p:sp>
      <p:sp>
        <p:nvSpPr>
          <p:cNvPr id="6" name="Rectangle 28"/>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Κεφ.1</a:t>
            </a:r>
            <a:endParaRPr lang="el-GR" sz="2400" b="1" dirty="0"/>
          </a:p>
        </p:txBody>
      </p:sp>
      <p:sp>
        <p:nvSpPr>
          <p:cNvPr id="8" name="TextBox 7"/>
          <p:cNvSpPr txBox="1"/>
          <p:nvPr/>
        </p:nvSpPr>
        <p:spPr>
          <a:xfrm>
            <a:off x="990600" y="6172200"/>
            <a:ext cx="7620000" cy="646331"/>
          </a:xfrm>
          <a:prstGeom prst="rect">
            <a:avLst/>
          </a:prstGeom>
          <a:noFill/>
        </p:spPr>
        <p:txBody>
          <a:bodyPr wrap="square" rtlCol="0">
            <a:spAutoFit/>
          </a:bodyPr>
          <a:lstStyle/>
          <a:p>
            <a:r>
              <a:rPr lang="el-GR" dirty="0" smtClean="0">
                <a:solidFill>
                  <a:schemeClr val="tx2">
                    <a:lumMod val="50000"/>
                  </a:schemeClr>
                </a:solidFill>
              </a:rPr>
              <a:t>Λογιστική Τραπεζών</a:t>
            </a:r>
          </a:p>
          <a:p>
            <a:r>
              <a:rPr lang="el-GR" dirty="0" smtClean="0">
                <a:solidFill>
                  <a:schemeClr val="tx2">
                    <a:lumMod val="50000"/>
                  </a:schemeClr>
                </a:solidFill>
              </a:rPr>
              <a:t>ΓΝΩΡΙΜΙΑ ΜΕ ΤΗΝ ΤΡΑΠΕΖΙΚΗ ΕΠΙΧΕΙΡΗΣΗ</a:t>
            </a:r>
            <a:endParaRPr lang="el-GR" dirty="0">
              <a:solidFill>
                <a:schemeClr val="tx2">
                  <a:lumMod val="50000"/>
                </a:schemeClr>
              </a:solidFill>
            </a:endParaRPr>
          </a:p>
        </p:txBody>
      </p:sp>
      <p:cxnSp>
        <p:nvCxnSpPr>
          <p:cNvPr id="9" name="Ευθεία γραμμή σύνδεσης 8"/>
          <p:cNvCxnSpPr/>
          <p:nvPr/>
        </p:nvCxnSpPr>
        <p:spPr>
          <a:xfrm>
            <a:off x="1050600" y="6501384"/>
            <a:ext cx="7524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2660329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Effect transition="in" filter="fade">
                                      <p:cBhvr>
                                        <p:cTn id="13" dur="1000"/>
                                        <p:tgtEl>
                                          <p:spTgt spid="2">
                                            <p:txEl>
                                              <p:pRg st="0" end="0"/>
                                            </p:txEl>
                                          </p:spTgt>
                                        </p:tgtEl>
                                      </p:cBhvr>
                                    </p:animEffect>
                                  </p:childTnLst>
                                </p:cTn>
                              </p:par>
                            </p:childTnLst>
                          </p:cTn>
                        </p:par>
                        <p:par>
                          <p:cTn id="14" fill="hold">
                            <p:stCondLst>
                              <p:cond delay="2000"/>
                            </p:stCondLst>
                            <p:childTnLst>
                              <p:par>
                                <p:cTn id="15" presetID="10" presetClass="entr" presetSubtype="0" fill="hold" grpId="0" nodeType="after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fade">
                                      <p:cBhvr>
                                        <p:cTn id="17" dur="1000"/>
                                        <p:tgtEl>
                                          <p:spTgt spid="2">
                                            <p:txEl>
                                              <p:pRg st="1" end="1"/>
                                            </p:txEl>
                                          </p:spTgt>
                                        </p:tgtEl>
                                      </p:cBhvr>
                                    </p:animEffect>
                                  </p:childTnLst>
                                </p:cTn>
                              </p:par>
                            </p:childTnLst>
                          </p:cTn>
                        </p:par>
                        <p:par>
                          <p:cTn id="18" fill="hold">
                            <p:stCondLst>
                              <p:cond delay="3000"/>
                            </p:stCondLst>
                            <p:childTnLst>
                              <p:par>
                                <p:cTn id="19" presetID="10" presetClass="entr" presetSubtype="0" fill="hold" grpId="0" nodeType="after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childTnLst>
                                </p:cTn>
                              </p:par>
                            </p:childTnLst>
                          </p:cTn>
                        </p:par>
                        <p:par>
                          <p:cTn id="22" fill="hold">
                            <p:stCondLst>
                              <p:cond delay="4000"/>
                            </p:stCondLst>
                            <p:childTnLst>
                              <p:par>
                                <p:cTn id="23" presetID="10" presetClass="entr" presetSubtype="0" fill="hold" grpId="0" nodeType="after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Effect transition="in" filter="fade">
                                      <p:cBhvr>
                                        <p:cTn id="25" dur="1000"/>
                                        <p:tgtEl>
                                          <p:spTgt spid="2">
                                            <p:txEl>
                                              <p:pRg st="3" end="3"/>
                                            </p:txEl>
                                          </p:spTgt>
                                        </p:tgtEl>
                                      </p:cBhvr>
                                    </p:animEffect>
                                  </p:childTnLst>
                                </p:cTn>
                              </p:par>
                            </p:childTnLst>
                          </p:cTn>
                        </p:par>
                        <p:par>
                          <p:cTn id="26" fill="hold">
                            <p:stCondLst>
                              <p:cond delay="5000"/>
                            </p:stCondLst>
                            <p:childTnLst>
                              <p:par>
                                <p:cTn id="27" presetID="10" presetClass="entr" presetSubtype="0" fill="hold" grpId="0" nodeType="afterEffect">
                                  <p:stCondLst>
                                    <p:cond delay="0"/>
                                  </p:stCondLst>
                                  <p:childTnLst>
                                    <p:set>
                                      <p:cBhvr>
                                        <p:cTn id="28" dur="1" fill="hold">
                                          <p:stCondLst>
                                            <p:cond delay="0"/>
                                          </p:stCondLst>
                                        </p:cTn>
                                        <p:tgtEl>
                                          <p:spTgt spid="2">
                                            <p:txEl>
                                              <p:pRg st="4" end="4"/>
                                            </p:txEl>
                                          </p:spTgt>
                                        </p:tgtEl>
                                        <p:attrNameLst>
                                          <p:attrName>style.visibility</p:attrName>
                                        </p:attrNameLst>
                                      </p:cBhvr>
                                      <p:to>
                                        <p:strVal val="visible"/>
                                      </p:to>
                                    </p:set>
                                    <p:animEffect transition="in" filter="fade">
                                      <p:cBhvr>
                                        <p:cTn id="29" dur="1000"/>
                                        <p:tgtEl>
                                          <p:spTgt spid="2">
                                            <p:txEl>
                                              <p:pRg st="4" end="4"/>
                                            </p:txEl>
                                          </p:spTgt>
                                        </p:tgtEl>
                                      </p:cBhvr>
                                    </p:animEffect>
                                  </p:childTnLst>
                                </p:cTn>
                              </p:par>
                            </p:childTnLst>
                          </p:cTn>
                        </p:par>
                        <p:par>
                          <p:cTn id="30" fill="hold">
                            <p:stCondLst>
                              <p:cond delay="6000"/>
                            </p:stCondLst>
                            <p:childTnLst>
                              <p:par>
                                <p:cTn id="31" presetID="10" presetClass="entr" presetSubtype="0" fill="hold" grpId="0" nodeType="afterEffect">
                                  <p:stCondLst>
                                    <p:cond delay="0"/>
                                  </p:stCondLst>
                                  <p:childTnLst>
                                    <p:set>
                                      <p:cBhvr>
                                        <p:cTn id="32" dur="1" fill="hold">
                                          <p:stCondLst>
                                            <p:cond delay="0"/>
                                          </p:stCondLst>
                                        </p:cTn>
                                        <p:tgtEl>
                                          <p:spTgt spid="2">
                                            <p:txEl>
                                              <p:pRg st="5" end="5"/>
                                            </p:txEl>
                                          </p:spTgt>
                                        </p:tgtEl>
                                        <p:attrNameLst>
                                          <p:attrName>style.visibility</p:attrName>
                                        </p:attrNameLst>
                                      </p:cBhvr>
                                      <p:to>
                                        <p:strVal val="visible"/>
                                      </p:to>
                                    </p:set>
                                    <p:animEffect transition="in" filter="fade">
                                      <p:cBhvr>
                                        <p:cTn id="33" dur="1000"/>
                                        <p:tgtEl>
                                          <p:spTgt spid="2">
                                            <p:txEl>
                                              <p:pRg st="5" end="5"/>
                                            </p:txEl>
                                          </p:spTgt>
                                        </p:tgtEl>
                                      </p:cBhvr>
                                    </p:animEffect>
                                  </p:childTnLst>
                                </p:cTn>
                              </p:par>
                            </p:childTnLst>
                          </p:cTn>
                        </p:par>
                        <p:par>
                          <p:cTn id="34" fill="hold">
                            <p:stCondLst>
                              <p:cond delay="7000"/>
                            </p:stCondLst>
                            <p:childTnLst>
                              <p:par>
                                <p:cTn id="35" presetID="10" presetClass="entr" presetSubtype="0" fill="hold" grpId="0" nodeType="after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fade">
                                      <p:cBhvr>
                                        <p:cTn id="37" dur="10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12000" y="1513200"/>
            <a:ext cx="7920000" cy="4680000"/>
          </a:xfrm>
        </p:spPr>
        <p:txBody>
          <a:bodyPr>
            <a:normAutofit fontScale="92500"/>
          </a:bodyPr>
          <a:lstStyle/>
          <a:p>
            <a:pPr marL="504000" indent="-514350">
              <a:spcBef>
                <a:spcPts val="600"/>
              </a:spcBef>
              <a:buFont typeface="Wingdings" panose="05000000000000000000" pitchFamily="2" charset="2"/>
              <a:buChar char="v"/>
            </a:pPr>
            <a:r>
              <a:rPr lang="el-GR" sz="2800" dirty="0" smtClean="0">
                <a:solidFill>
                  <a:schemeClr val="accent1">
                    <a:lumMod val="50000"/>
                  </a:schemeClr>
                </a:solidFill>
              </a:rPr>
              <a:t>Βοηθούν επιχειρήσεις, τράπεζες και κυβερνήσεις να καλύπτουν τις μακροπρόθεσμες ανάγκες τους σε κεφάλαια. Το επιτυγχάνουν αυτό με την παρεμβολή τους μεταξύ εκείνων που εκδίδουν ομόλογα και μετοχές και εκείνων που επενδύουν σε αυτούς τους τίτλους.</a:t>
            </a:r>
          </a:p>
          <a:p>
            <a:pPr marL="504000" indent="-514350">
              <a:spcBef>
                <a:spcPts val="600"/>
              </a:spcBef>
              <a:buFont typeface="Wingdings" panose="05000000000000000000" pitchFamily="2" charset="2"/>
              <a:buChar char="v"/>
            </a:pPr>
            <a:r>
              <a:rPr lang="el-GR" sz="2800" dirty="0" smtClean="0">
                <a:solidFill>
                  <a:schemeClr val="accent1">
                    <a:lumMod val="50000"/>
                  </a:schemeClr>
                </a:solidFill>
              </a:rPr>
              <a:t>Συμβουλεύουν επιχειρήσεις και τράπεζες σε θέματα συγχωνεύσεων, εξαγορών και εταιρικών αναδιαρθρώσεων</a:t>
            </a:r>
          </a:p>
          <a:p>
            <a:pPr marL="504000" indent="-514350">
              <a:spcBef>
                <a:spcPts val="600"/>
              </a:spcBef>
              <a:buFont typeface="Wingdings" panose="05000000000000000000" pitchFamily="2" charset="2"/>
              <a:buChar char="v"/>
            </a:pPr>
            <a:r>
              <a:rPr lang="el-GR" sz="2800" dirty="0" smtClean="0">
                <a:solidFill>
                  <a:schemeClr val="accent1">
                    <a:lumMod val="50000"/>
                  </a:schemeClr>
                </a:solidFill>
              </a:rPr>
              <a:t>Μεγάλες επενδυτικές τράπεζες</a:t>
            </a:r>
          </a:p>
          <a:p>
            <a:pPr marL="504000" indent="0">
              <a:spcBef>
                <a:spcPts val="600"/>
              </a:spcBef>
              <a:buNone/>
            </a:pPr>
            <a:r>
              <a:rPr lang="en-GB" sz="2300" dirty="0" smtClean="0">
                <a:solidFill>
                  <a:schemeClr val="accent1">
                    <a:lumMod val="50000"/>
                  </a:schemeClr>
                </a:solidFill>
              </a:rPr>
              <a:t>Goldman Sachs, JP Morgan, Bank of America Merrill Lynch </a:t>
            </a:r>
            <a:r>
              <a:rPr lang="el-GR" sz="2300" dirty="0" smtClean="0">
                <a:solidFill>
                  <a:schemeClr val="accent1">
                    <a:lumMod val="50000"/>
                  </a:schemeClr>
                </a:solidFill>
              </a:rPr>
              <a:t>κ.α.</a:t>
            </a:r>
          </a:p>
          <a:p>
            <a:pPr marL="517680" indent="0">
              <a:spcBef>
                <a:spcPts val="600"/>
              </a:spcBef>
              <a:buNone/>
            </a:pPr>
            <a:endParaRPr lang="el-GR" sz="2800" dirty="0" smtClean="0">
              <a:solidFill>
                <a:schemeClr val="accent1">
                  <a:lumMod val="50000"/>
                </a:schemeClr>
              </a:solidFill>
            </a:endParaRPr>
          </a:p>
          <a:p>
            <a:pPr marL="792000">
              <a:spcBef>
                <a:spcPts val="600"/>
              </a:spcBef>
              <a:buFont typeface="Arial" panose="020B0604020202020204" pitchFamily="34" charset="0"/>
              <a:buChar char="•"/>
            </a:pPr>
            <a:endParaRPr lang="el-GR" sz="2800" dirty="0" smtClean="0">
              <a:solidFill>
                <a:schemeClr val="accent1">
                  <a:lumMod val="50000"/>
                </a:schemeClr>
              </a:solidFill>
            </a:endParaRPr>
          </a:p>
          <a:p>
            <a:pPr marL="792000">
              <a:spcBef>
                <a:spcPts val="600"/>
              </a:spcBef>
              <a:buFont typeface="Arial" panose="020B0604020202020204" pitchFamily="34" charset="0"/>
              <a:buChar char="•"/>
            </a:pPr>
            <a:endParaRPr lang="el-GR" sz="2800" dirty="0" smtClean="0">
              <a:solidFill>
                <a:schemeClr val="accent1">
                  <a:lumMod val="50000"/>
                </a:schemeClr>
              </a:solidFill>
            </a:endParaRPr>
          </a:p>
          <a:p>
            <a:pPr marL="504000" indent="-457200">
              <a:spcBef>
                <a:spcPts val="600"/>
              </a:spcBef>
              <a:buFont typeface="Wingdings" panose="05000000000000000000" pitchFamily="2" charset="2"/>
              <a:buChar char="v"/>
            </a:pPr>
            <a:endParaRPr lang="el-GR" sz="2800" dirty="0" smtClean="0">
              <a:solidFill>
                <a:schemeClr val="accent1">
                  <a:lumMod val="50000"/>
                </a:schemeClr>
              </a:solidFill>
            </a:endParaRPr>
          </a:p>
          <a:p>
            <a:pPr marL="468000" indent="0">
              <a:spcBef>
                <a:spcPts val="600"/>
              </a:spcBef>
              <a:buNone/>
            </a:pPr>
            <a:endParaRPr lang="el-GR" sz="2800" dirty="0">
              <a:solidFill>
                <a:schemeClr val="accent1">
                  <a:lumMod val="50000"/>
                </a:schemeClr>
              </a:solidFill>
            </a:endParaRPr>
          </a:p>
        </p:txBody>
      </p:sp>
      <p:sp>
        <p:nvSpPr>
          <p:cNvPr id="3" name="Title 2"/>
          <p:cNvSpPr>
            <a:spLocks noGrp="1"/>
          </p:cNvSpPr>
          <p:nvPr>
            <p:ph type="title"/>
          </p:nvPr>
        </p:nvSpPr>
        <p:spPr>
          <a:xfrm>
            <a:off x="457200" y="228600"/>
            <a:ext cx="8229600" cy="1252728"/>
          </a:xfrm>
        </p:spPr>
        <p:txBody>
          <a:bodyPr>
            <a:normAutofit/>
          </a:bodyPr>
          <a:lstStyle/>
          <a:p>
            <a:pPr algn="ctr"/>
            <a:r>
              <a:rPr lang="el-GR" dirty="0" smtClean="0">
                <a:solidFill>
                  <a:srgbClr val="FF0000"/>
                </a:solidFill>
              </a:rPr>
              <a:t>Επενδυτικές τράπεζες</a:t>
            </a:r>
            <a:endParaRPr lang="el-GR" dirty="0">
              <a:solidFill>
                <a:srgbClr val="FF0000"/>
              </a:solidFill>
            </a:endParaRPr>
          </a:p>
        </p:txBody>
      </p:sp>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11</a:t>
            </a:r>
            <a:endParaRPr lang="el-GR" sz="2400" b="1" dirty="0"/>
          </a:p>
        </p:txBody>
      </p:sp>
      <p:sp>
        <p:nvSpPr>
          <p:cNvPr id="6" name="Rectangle 28"/>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Κεφ.1</a:t>
            </a:r>
            <a:endParaRPr lang="el-GR" sz="2400" b="1" dirty="0"/>
          </a:p>
        </p:txBody>
      </p:sp>
      <p:sp>
        <p:nvSpPr>
          <p:cNvPr id="8" name="TextBox 7"/>
          <p:cNvSpPr txBox="1"/>
          <p:nvPr/>
        </p:nvSpPr>
        <p:spPr>
          <a:xfrm>
            <a:off x="990600" y="6172200"/>
            <a:ext cx="7620000" cy="646331"/>
          </a:xfrm>
          <a:prstGeom prst="rect">
            <a:avLst/>
          </a:prstGeom>
          <a:noFill/>
        </p:spPr>
        <p:txBody>
          <a:bodyPr wrap="square" rtlCol="0">
            <a:spAutoFit/>
          </a:bodyPr>
          <a:lstStyle/>
          <a:p>
            <a:r>
              <a:rPr lang="el-GR" dirty="0" smtClean="0">
                <a:solidFill>
                  <a:schemeClr val="tx2">
                    <a:lumMod val="50000"/>
                  </a:schemeClr>
                </a:solidFill>
              </a:rPr>
              <a:t>Λογιστική Τραπεζών</a:t>
            </a:r>
          </a:p>
          <a:p>
            <a:r>
              <a:rPr lang="el-GR" dirty="0" smtClean="0">
                <a:solidFill>
                  <a:schemeClr val="tx2">
                    <a:lumMod val="50000"/>
                  </a:schemeClr>
                </a:solidFill>
              </a:rPr>
              <a:t>ΓΝΩΡΙΜΙΑ ΜΕ ΤΗΝ ΤΡΑΠΕΖΙΚΗ ΕΠΙΧΕΙΡΗΣΗ</a:t>
            </a:r>
            <a:endParaRPr lang="el-GR" dirty="0">
              <a:solidFill>
                <a:schemeClr val="tx2">
                  <a:lumMod val="50000"/>
                </a:schemeClr>
              </a:solidFill>
            </a:endParaRPr>
          </a:p>
        </p:txBody>
      </p:sp>
      <p:cxnSp>
        <p:nvCxnSpPr>
          <p:cNvPr id="9" name="Ευθεία γραμμή σύνδεσης 8"/>
          <p:cNvCxnSpPr/>
          <p:nvPr/>
        </p:nvCxnSpPr>
        <p:spPr>
          <a:xfrm>
            <a:off x="1050600" y="6501384"/>
            <a:ext cx="7524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617218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Effect transition="in" filter="fade">
                                      <p:cBhvr>
                                        <p:cTn id="13" dur="3000"/>
                                        <p:tgtEl>
                                          <p:spTgt spid="2">
                                            <p:txEl>
                                              <p:pRg st="0" end="0"/>
                                            </p:txEl>
                                          </p:spTgt>
                                        </p:tgtEl>
                                      </p:cBhvr>
                                    </p:animEffect>
                                  </p:childTnLst>
                                </p:cTn>
                              </p:par>
                            </p:childTnLst>
                          </p:cTn>
                        </p:par>
                        <p:par>
                          <p:cTn id="14" fill="hold">
                            <p:stCondLst>
                              <p:cond delay="4000"/>
                            </p:stCondLst>
                            <p:childTnLst>
                              <p:par>
                                <p:cTn id="15" presetID="10" presetClass="entr" presetSubtype="0" fill="hold" grpId="0" nodeType="after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fade">
                                      <p:cBhvr>
                                        <p:cTn id="17" dur="3000"/>
                                        <p:tgtEl>
                                          <p:spTgt spid="2">
                                            <p:txEl>
                                              <p:pRg st="1" end="1"/>
                                            </p:txEl>
                                          </p:spTgt>
                                        </p:tgtEl>
                                      </p:cBhvr>
                                    </p:animEffect>
                                  </p:childTnLst>
                                </p:cTn>
                              </p:par>
                            </p:childTnLst>
                          </p:cTn>
                        </p:par>
                        <p:par>
                          <p:cTn id="18" fill="hold">
                            <p:stCondLst>
                              <p:cond delay="7000"/>
                            </p:stCondLst>
                            <p:childTnLst>
                              <p:par>
                                <p:cTn id="19" presetID="10" presetClass="entr" presetSubtype="0" fill="hold" grpId="0" nodeType="after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3000"/>
                                        <p:tgtEl>
                                          <p:spTgt spid="2">
                                            <p:txEl>
                                              <p:pRg st="2" end="2"/>
                                            </p:txEl>
                                          </p:spTgt>
                                        </p:tgtEl>
                                      </p:cBhvr>
                                    </p:animEffect>
                                  </p:childTnLst>
                                </p:cTn>
                              </p:par>
                            </p:childTnLst>
                          </p:cTn>
                        </p:par>
                        <p:par>
                          <p:cTn id="22" fill="hold">
                            <p:stCondLst>
                              <p:cond delay="10000"/>
                            </p:stCondLst>
                            <p:childTnLst>
                              <p:par>
                                <p:cTn id="23" presetID="10" presetClass="entr" presetSubtype="0" fill="hold" grpId="0" nodeType="after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Effect transition="in" filter="fade">
                                      <p:cBhvr>
                                        <p:cTn id="25" dur="30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76000" y="1513200"/>
            <a:ext cx="7992000" cy="4680000"/>
          </a:xfrm>
        </p:spPr>
        <p:txBody>
          <a:bodyPr>
            <a:normAutofit fontScale="92500" lnSpcReduction="10000"/>
          </a:bodyPr>
          <a:lstStyle/>
          <a:p>
            <a:pPr marL="0" indent="0">
              <a:spcBef>
                <a:spcPts val="600"/>
              </a:spcBef>
              <a:buNone/>
            </a:pPr>
            <a:r>
              <a:rPr lang="el-GR" sz="2800" dirty="0" smtClean="0">
                <a:solidFill>
                  <a:schemeClr val="accent1">
                    <a:lumMod val="50000"/>
                  </a:schemeClr>
                </a:solidFill>
              </a:rPr>
              <a:t>Είναι ανεξάρτητοι χρηματοπιστωτικοί οργανισμοί, οι οποίοι:</a:t>
            </a:r>
          </a:p>
          <a:p>
            <a:pPr marL="0" indent="0">
              <a:spcBef>
                <a:spcPts val="600"/>
              </a:spcBef>
              <a:buNone/>
            </a:pPr>
            <a:r>
              <a:rPr lang="el-GR" sz="2800" dirty="0">
                <a:solidFill>
                  <a:schemeClr val="accent1">
                    <a:lumMod val="50000"/>
                  </a:schemeClr>
                </a:solidFill>
              </a:rPr>
              <a:t>α</a:t>
            </a:r>
            <a:r>
              <a:rPr lang="el-GR" sz="2800" dirty="0" smtClean="0">
                <a:solidFill>
                  <a:schemeClr val="accent1">
                    <a:lumMod val="50000"/>
                  </a:schemeClr>
                </a:solidFill>
              </a:rPr>
              <a:t>. έχουν το ειδικό προνόμιο της έκδοσης χρήματος </a:t>
            </a:r>
          </a:p>
          <a:p>
            <a:pPr marL="0" indent="0">
              <a:spcBef>
                <a:spcPts val="600"/>
              </a:spcBef>
              <a:buNone/>
            </a:pPr>
            <a:r>
              <a:rPr lang="el-GR" sz="2800" dirty="0" smtClean="0">
                <a:solidFill>
                  <a:schemeClr val="accent1">
                    <a:lumMod val="50000"/>
                  </a:schemeClr>
                </a:solidFill>
              </a:rPr>
              <a:t>β. ασκούν τη νομισματική πολιτική</a:t>
            </a:r>
          </a:p>
          <a:p>
            <a:pPr marL="0" indent="0">
              <a:spcBef>
                <a:spcPts val="600"/>
              </a:spcBef>
              <a:buNone/>
            </a:pPr>
            <a:r>
              <a:rPr lang="el-GR" sz="2800" dirty="0">
                <a:solidFill>
                  <a:schemeClr val="accent1">
                    <a:lumMod val="50000"/>
                  </a:schemeClr>
                </a:solidFill>
              </a:rPr>
              <a:t>γ</a:t>
            </a:r>
            <a:r>
              <a:rPr lang="el-GR" sz="2800" dirty="0" smtClean="0">
                <a:solidFill>
                  <a:schemeClr val="accent1">
                    <a:lumMod val="50000"/>
                  </a:schemeClr>
                </a:solidFill>
              </a:rPr>
              <a:t>.  Λειτουργούν ως ύστατοι δανειστές φερέγγυων εμπορικών τραπεζών που αντιμετωπίζουν βραχυχρόνια προβλήματα ρευστότητας</a:t>
            </a:r>
          </a:p>
          <a:p>
            <a:pPr marL="0" indent="0">
              <a:spcBef>
                <a:spcPts val="600"/>
              </a:spcBef>
              <a:buNone/>
            </a:pPr>
            <a:r>
              <a:rPr lang="el-GR" sz="2800" dirty="0">
                <a:solidFill>
                  <a:schemeClr val="accent1">
                    <a:lumMod val="50000"/>
                  </a:schemeClr>
                </a:solidFill>
              </a:rPr>
              <a:t>δ</a:t>
            </a:r>
            <a:r>
              <a:rPr lang="el-GR" sz="2800" dirty="0" smtClean="0">
                <a:solidFill>
                  <a:schemeClr val="accent1">
                    <a:lumMod val="50000"/>
                  </a:schemeClr>
                </a:solidFill>
              </a:rPr>
              <a:t>. είναι υπεύθυνες για τον έλεγχο και την εποπτεία των εμπορικών τραπεζών</a:t>
            </a:r>
          </a:p>
          <a:p>
            <a:pPr marL="0" indent="0">
              <a:spcBef>
                <a:spcPts val="600"/>
              </a:spcBef>
              <a:buNone/>
            </a:pPr>
            <a:r>
              <a:rPr lang="el-GR" sz="2800" dirty="0">
                <a:solidFill>
                  <a:schemeClr val="accent1">
                    <a:lumMod val="50000"/>
                  </a:schemeClr>
                </a:solidFill>
              </a:rPr>
              <a:t>ε</a:t>
            </a:r>
            <a:r>
              <a:rPr lang="el-GR" sz="2800" dirty="0" smtClean="0">
                <a:solidFill>
                  <a:schemeClr val="accent1">
                    <a:lumMod val="50000"/>
                  </a:schemeClr>
                </a:solidFill>
              </a:rPr>
              <a:t>. λειτουργούν ως τραπεζίτες του Κράτους και των εμπορικών τραπεζών</a:t>
            </a:r>
          </a:p>
          <a:p>
            <a:pPr marL="792000">
              <a:spcBef>
                <a:spcPts val="600"/>
              </a:spcBef>
              <a:buFont typeface="Arial" panose="020B0604020202020204" pitchFamily="34" charset="0"/>
              <a:buChar char="•"/>
            </a:pPr>
            <a:endParaRPr lang="el-GR" sz="2800" dirty="0" smtClean="0">
              <a:solidFill>
                <a:schemeClr val="accent1">
                  <a:lumMod val="50000"/>
                </a:schemeClr>
              </a:solidFill>
            </a:endParaRPr>
          </a:p>
          <a:p>
            <a:pPr marL="792000">
              <a:spcBef>
                <a:spcPts val="600"/>
              </a:spcBef>
              <a:buFont typeface="Arial" panose="020B0604020202020204" pitchFamily="34" charset="0"/>
              <a:buChar char="•"/>
            </a:pPr>
            <a:endParaRPr lang="el-GR" sz="2800" dirty="0" smtClean="0">
              <a:solidFill>
                <a:schemeClr val="accent1">
                  <a:lumMod val="50000"/>
                </a:schemeClr>
              </a:solidFill>
            </a:endParaRPr>
          </a:p>
          <a:p>
            <a:pPr marL="504000" indent="-457200">
              <a:spcBef>
                <a:spcPts val="600"/>
              </a:spcBef>
              <a:buFont typeface="Wingdings" panose="05000000000000000000" pitchFamily="2" charset="2"/>
              <a:buChar char="v"/>
            </a:pPr>
            <a:endParaRPr lang="el-GR" sz="2800" dirty="0" smtClean="0">
              <a:solidFill>
                <a:schemeClr val="accent1">
                  <a:lumMod val="50000"/>
                </a:schemeClr>
              </a:solidFill>
            </a:endParaRPr>
          </a:p>
          <a:p>
            <a:pPr marL="468000" indent="0">
              <a:spcBef>
                <a:spcPts val="600"/>
              </a:spcBef>
              <a:buNone/>
            </a:pPr>
            <a:endParaRPr lang="el-GR" sz="2800" dirty="0">
              <a:solidFill>
                <a:schemeClr val="accent1">
                  <a:lumMod val="50000"/>
                </a:schemeClr>
              </a:solidFill>
            </a:endParaRPr>
          </a:p>
        </p:txBody>
      </p:sp>
      <p:sp>
        <p:nvSpPr>
          <p:cNvPr id="3" name="Title 2"/>
          <p:cNvSpPr>
            <a:spLocks noGrp="1"/>
          </p:cNvSpPr>
          <p:nvPr>
            <p:ph type="title"/>
          </p:nvPr>
        </p:nvSpPr>
        <p:spPr>
          <a:xfrm>
            <a:off x="457200" y="228600"/>
            <a:ext cx="8229600" cy="1252728"/>
          </a:xfrm>
        </p:spPr>
        <p:txBody>
          <a:bodyPr>
            <a:normAutofit/>
          </a:bodyPr>
          <a:lstStyle/>
          <a:p>
            <a:pPr algn="ctr"/>
            <a:r>
              <a:rPr lang="el-GR" smtClean="0">
                <a:solidFill>
                  <a:srgbClr val="FF0000"/>
                </a:solidFill>
              </a:rPr>
              <a:t>Κεντρικές Τράπεζες</a:t>
            </a:r>
            <a:endParaRPr lang="el-GR" dirty="0">
              <a:solidFill>
                <a:srgbClr val="FF0000"/>
              </a:solidFill>
            </a:endParaRPr>
          </a:p>
        </p:txBody>
      </p:sp>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12</a:t>
            </a:r>
            <a:endParaRPr lang="el-GR" sz="2400" b="1" dirty="0"/>
          </a:p>
        </p:txBody>
      </p:sp>
      <p:sp>
        <p:nvSpPr>
          <p:cNvPr id="6" name="Rectangle 28"/>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Κεφ.1</a:t>
            </a:r>
            <a:endParaRPr lang="el-GR" sz="2400" b="1" dirty="0"/>
          </a:p>
        </p:txBody>
      </p:sp>
      <p:sp>
        <p:nvSpPr>
          <p:cNvPr id="8" name="TextBox 7"/>
          <p:cNvSpPr txBox="1"/>
          <p:nvPr/>
        </p:nvSpPr>
        <p:spPr>
          <a:xfrm>
            <a:off x="990600" y="6172200"/>
            <a:ext cx="7620000" cy="646331"/>
          </a:xfrm>
          <a:prstGeom prst="rect">
            <a:avLst/>
          </a:prstGeom>
          <a:noFill/>
        </p:spPr>
        <p:txBody>
          <a:bodyPr wrap="square" rtlCol="0">
            <a:spAutoFit/>
          </a:bodyPr>
          <a:lstStyle/>
          <a:p>
            <a:r>
              <a:rPr lang="el-GR" dirty="0" smtClean="0">
                <a:solidFill>
                  <a:schemeClr val="tx2">
                    <a:lumMod val="50000"/>
                  </a:schemeClr>
                </a:solidFill>
              </a:rPr>
              <a:t>Λογιστική Τραπεζών</a:t>
            </a:r>
          </a:p>
          <a:p>
            <a:r>
              <a:rPr lang="el-GR" dirty="0" smtClean="0">
                <a:solidFill>
                  <a:schemeClr val="tx2">
                    <a:lumMod val="50000"/>
                  </a:schemeClr>
                </a:solidFill>
              </a:rPr>
              <a:t>ΓΝΩΡΙΜΙΑ ΜΕ ΤΗΝ ΤΡΑΠΕΖΙΚΗ ΕΠΙΧΕΙΡΗΣΗ</a:t>
            </a:r>
            <a:endParaRPr lang="el-GR" dirty="0">
              <a:solidFill>
                <a:schemeClr val="tx2">
                  <a:lumMod val="50000"/>
                </a:schemeClr>
              </a:solidFill>
            </a:endParaRPr>
          </a:p>
        </p:txBody>
      </p:sp>
      <p:cxnSp>
        <p:nvCxnSpPr>
          <p:cNvPr id="9" name="Ευθεία γραμμή σύνδεσης 8"/>
          <p:cNvCxnSpPr/>
          <p:nvPr/>
        </p:nvCxnSpPr>
        <p:spPr>
          <a:xfrm>
            <a:off x="1050600" y="6501384"/>
            <a:ext cx="7524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642767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Effect transition="in" filter="fade">
                                      <p:cBhvr>
                                        <p:cTn id="13" dur="2500"/>
                                        <p:tgtEl>
                                          <p:spTgt spid="2">
                                            <p:txEl>
                                              <p:pRg st="0" end="0"/>
                                            </p:txEl>
                                          </p:spTgt>
                                        </p:tgtEl>
                                      </p:cBhvr>
                                    </p:animEffect>
                                  </p:childTnLst>
                                </p:cTn>
                              </p:par>
                            </p:childTnLst>
                          </p:cTn>
                        </p:par>
                        <p:par>
                          <p:cTn id="14" fill="hold">
                            <p:stCondLst>
                              <p:cond delay="3500"/>
                            </p:stCondLst>
                            <p:childTnLst>
                              <p:par>
                                <p:cTn id="15" presetID="10" presetClass="entr" presetSubtype="0" fill="hold" grpId="0" nodeType="after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fade">
                                      <p:cBhvr>
                                        <p:cTn id="17" dur="2500"/>
                                        <p:tgtEl>
                                          <p:spTgt spid="2">
                                            <p:txEl>
                                              <p:pRg st="1" end="1"/>
                                            </p:txEl>
                                          </p:spTgt>
                                        </p:tgtEl>
                                      </p:cBhvr>
                                    </p:animEffect>
                                  </p:childTnLst>
                                </p:cTn>
                              </p:par>
                            </p:childTnLst>
                          </p:cTn>
                        </p:par>
                        <p:par>
                          <p:cTn id="18" fill="hold">
                            <p:stCondLst>
                              <p:cond delay="6000"/>
                            </p:stCondLst>
                            <p:childTnLst>
                              <p:par>
                                <p:cTn id="19" presetID="10" presetClass="entr" presetSubtype="0" fill="hold" grpId="0" nodeType="after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2500"/>
                                        <p:tgtEl>
                                          <p:spTgt spid="2">
                                            <p:txEl>
                                              <p:pRg st="2" end="2"/>
                                            </p:txEl>
                                          </p:spTgt>
                                        </p:tgtEl>
                                      </p:cBhvr>
                                    </p:animEffect>
                                  </p:childTnLst>
                                </p:cTn>
                              </p:par>
                            </p:childTnLst>
                          </p:cTn>
                        </p:par>
                        <p:par>
                          <p:cTn id="22" fill="hold">
                            <p:stCondLst>
                              <p:cond delay="8500"/>
                            </p:stCondLst>
                            <p:childTnLst>
                              <p:par>
                                <p:cTn id="23" presetID="10" presetClass="entr" presetSubtype="0" fill="hold" grpId="0" nodeType="after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Effect transition="in" filter="fade">
                                      <p:cBhvr>
                                        <p:cTn id="25" dur="2500"/>
                                        <p:tgtEl>
                                          <p:spTgt spid="2">
                                            <p:txEl>
                                              <p:pRg st="3" end="3"/>
                                            </p:txEl>
                                          </p:spTgt>
                                        </p:tgtEl>
                                      </p:cBhvr>
                                    </p:animEffect>
                                  </p:childTnLst>
                                </p:cTn>
                              </p:par>
                            </p:childTnLst>
                          </p:cTn>
                        </p:par>
                        <p:par>
                          <p:cTn id="26" fill="hold">
                            <p:stCondLst>
                              <p:cond delay="11000"/>
                            </p:stCondLst>
                            <p:childTnLst>
                              <p:par>
                                <p:cTn id="27" presetID="10" presetClass="entr" presetSubtype="0" fill="hold" grpId="0" nodeType="afterEffect">
                                  <p:stCondLst>
                                    <p:cond delay="0"/>
                                  </p:stCondLst>
                                  <p:childTnLst>
                                    <p:set>
                                      <p:cBhvr>
                                        <p:cTn id="28" dur="1" fill="hold">
                                          <p:stCondLst>
                                            <p:cond delay="0"/>
                                          </p:stCondLst>
                                        </p:cTn>
                                        <p:tgtEl>
                                          <p:spTgt spid="2">
                                            <p:txEl>
                                              <p:pRg st="4" end="4"/>
                                            </p:txEl>
                                          </p:spTgt>
                                        </p:tgtEl>
                                        <p:attrNameLst>
                                          <p:attrName>style.visibility</p:attrName>
                                        </p:attrNameLst>
                                      </p:cBhvr>
                                      <p:to>
                                        <p:strVal val="visible"/>
                                      </p:to>
                                    </p:set>
                                    <p:animEffect transition="in" filter="fade">
                                      <p:cBhvr>
                                        <p:cTn id="29" dur="2500"/>
                                        <p:tgtEl>
                                          <p:spTgt spid="2">
                                            <p:txEl>
                                              <p:pRg st="4" end="4"/>
                                            </p:txEl>
                                          </p:spTgt>
                                        </p:tgtEl>
                                      </p:cBhvr>
                                    </p:animEffect>
                                  </p:childTnLst>
                                </p:cTn>
                              </p:par>
                            </p:childTnLst>
                          </p:cTn>
                        </p:par>
                        <p:par>
                          <p:cTn id="30" fill="hold">
                            <p:stCondLst>
                              <p:cond delay="13500"/>
                            </p:stCondLst>
                            <p:childTnLst>
                              <p:par>
                                <p:cTn id="31" presetID="10" presetClass="entr" presetSubtype="0" fill="hold" grpId="0" nodeType="afterEffect">
                                  <p:stCondLst>
                                    <p:cond delay="0"/>
                                  </p:stCondLst>
                                  <p:childTnLst>
                                    <p:set>
                                      <p:cBhvr>
                                        <p:cTn id="32" dur="1" fill="hold">
                                          <p:stCondLst>
                                            <p:cond delay="0"/>
                                          </p:stCondLst>
                                        </p:cTn>
                                        <p:tgtEl>
                                          <p:spTgt spid="2">
                                            <p:txEl>
                                              <p:pRg st="5" end="5"/>
                                            </p:txEl>
                                          </p:spTgt>
                                        </p:tgtEl>
                                        <p:attrNameLst>
                                          <p:attrName>style.visibility</p:attrName>
                                        </p:attrNameLst>
                                      </p:cBhvr>
                                      <p:to>
                                        <p:strVal val="visible"/>
                                      </p:to>
                                    </p:set>
                                    <p:animEffect transition="in" filter="fade">
                                      <p:cBhvr>
                                        <p:cTn id="33" dur="2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76000" y="1513200"/>
            <a:ext cx="7992000" cy="4680000"/>
          </a:xfrm>
        </p:spPr>
        <p:txBody>
          <a:bodyPr>
            <a:normAutofit/>
          </a:bodyPr>
          <a:lstStyle/>
          <a:p>
            <a:pPr marL="504000" indent="-514350">
              <a:spcBef>
                <a:spcPts val="600"/>
              </a:spcBef>
              <a:buFont typeface="+mj-lt"/>
              <a:buAutoNum type="arabicPeriod"/>
            </a:pPr>
            <a:r>
              <a:rPr lang="el-GR" sz="3200" dirty="0" smtClean="0">
                <a:solidFill>
                  <a:schemeClr val="accent1">
                    <a:lumMod val="50000"/>
                  </a:schemeClr>
                </a:solidFill>
              </a:rPr>
              <a:t>Πρώτη περίοδος (3000 </a:t>
            </a:r>
            <a:r>
              <a:rPr lang="el-GR" sz="3200" dirty="0" err="1" smtClean="0">
                <a:solidFill>
                  <a:schemeClr val="accent1">
                    <a:lumMod val="50000"/>
                  </a:schemeClr>
                </a:solidFill>
              </a:rPr>
              <a:t>π.Χ.</a:t>
            </a:r>
            <a:r>
              <a:rPr lang="el-GR" sz="3200" dirty="0" smtClean="0">
                <a:solidFill>
                  <a:schemeClr val="accent1">
                    <a:lumMod val="50000"/>
                  </a:schemeClr>
                </a:solidFill>
              </a:rPr>
              <a:t> – 869 </a:t>
            </a:r>
            <a:r>
              <a:rPr lang="el-GR" sz="3200" dirty="0" err="1" smtClean="0">
                <a:solidFill>
                  <a:schemeClr val="accent1">
                    <a:lumMod val="50000"/>
                  </a:schemeClr>
                </a:solidFill>
              </a:rPr>
              <a:t>π.Χ.</a:t>
            </a:r>
            <a:r>
              <a:rPr lang="el-GR" sz="3200" dirty="0" smtClean="0">
                <a:solidFill>
                  <a:schemeClr val="accent1">
                    <a:lumMod val="50000"/>
                  </a:schemeClr>
                </a:solidFill>
              </a:rPr>
              <a:t>)</a:t>
            </a:r>
          </a:p>
          <a:p>
            <a:pPr marL="792000">
              <a:spcBef>
                <a:spcPts val="600"/>
              </a:spcBef>
              <a:buFont typeface="Arial" panose="020B0604020202020204" pitchFamily="34" charset="0"/>
              <a:buChar char="•"/>
            </a:pPr>
            <a:r>
              <a:rPr lang="el-GR" sz="2800" dirty="0">
                <a:solidFill>
                  <a:schemeClr val="accent1">
                    <a:lumMod val="50000"/>
                  </a:schemeClr>
                </a:solidFill>
              </a:rPr>
              <a:t>α</a:t>
            </a:r>
            <a:r>
              <a:rPr lang="el-GR" sz="2800" dirty="0" smtClean="0">
                <a:solidFill>
                  <a:schemeClr val="accent1">
                    <a:lumMod val="50000"/>
                  </a:schemeClr>
                </a:solidFill>
              </a:rPr>
              <a:t>ντιπραγματισμός</a:t>
            </a:r>
          </a:p>
          <a:p>
            <a:pPr marL="792000">
              <a:spcBef>
                <a:spcPts val="600"/>
              </a:spcBef>
              <a:buFont typeface="Arial" panose="020B0604020202020204" pitchFamily="34" charset="0"/>
              <a:buChar char="•"/>
            </a:pPr>
            <a:r>
              <a:rPr lang="el-GR" sz="2800" dirty="0">
                <a:solidFill>
                  <a:schemeClr val="accent1">
                    <a:lumMod val="50000"/>
                  </a:schemeClr>
                </a:solidFill>
              </a:rPr>
              <a:t>α</a:t>
            </a:r>
            <a:r>
              <a:rPr lang="el-GR" sz="2800" dirty="0" smtClean="0">
                <a:solidFill>
                  <a:schemeClr val="accent1">
                    <a:lumMod val="50000"/>
                  </a:schemeClr>
                </a:solidFill>
              </a:rPr>
              <a:t>πλή παρακαταθήκη (Δελφοί, Δήλος κ.α.)</a:t>
            </a:r>
          </a:p>
          <a:p>
            <a:pPr marL="504000" indent="-514350">
              <a:spcBef>
                <a:spcPts val="600"/>
              </a:spcBef>
              <a:buFont typeface="+mj-lt"/>
              <a:buAutoNum type="arabicPeriod" startAt="2"/>
            </a:pPr>
            <a:r>
              <a:rPr lang="el-GR" sz="3200" dirty="0" smtClean="0">
                <a:solidFill>
                  <a:schemeClr val="accent1">
                    <a:lumMod val="50000"/>
                  </a:schemeClr>
                </a:solidFill>
              </a:rPr>
              <a:t>Δεύτερη περίοδος (869 </a:t>
            </a:r>
            <a:r>
              <a:rPr lang="el-GR" sz="3200" dirty="0" err="1" smtClean="0">
                <a:solidFill>
                  <a:schemeClr val="accent1">
                    <a:lumMod val="50000"/>
                  </a:schemeClr>
                </a:solidFill>
              </a:rPr>
              <a:t>π.Χ.</a:t>
            </a:r>
            <a:r>
              <a:rPr lang="el-GR" sz="3200" dirty="0" smtClean="0">
                <a:solidFill>
                  <a:schemeClr val="accent1">
                    <a:lumMod val="50000"/>
                  </a:schemeClr>
                </a:solidFill>
              </a:rPr>
              <a:t> – 1200 </a:t>
            </a:r>
            <a:r>
              <a:rPr lang="el-GR" sz="3200" dirty="0" err="1" smtClean="0">
                <a:solidFill>
                  <a:schemeClr val="accent1">
                    <a:lumMod val="50000"/>
                  </a:schemeClr>
                </a:solidFill>
              </a:rPr>
              <a:t>μ.Χ</a:t>
            </a:r>
            <a:r>
              <a:rPr lang="el-GR" sz="3200" dirty="0" smtClean="0">
                <a:solidFill>
                  <a:schemeClr val="accent1">
                    <a:lumMod val="50000"/>
                  </a:schemeClr>
                </a:solidFill>
              </a:rPr>
              <a:t>.)</a:t>
            </a:r>
          </a:p>
          <a:p>
            <a:pPr marL="792000">
              <a:spcBef>
                <a:spcPts val="600"/>
              </a:spcBef>
              <a:buFont typeface="Arial" panose="020B0604020202020204" pitchFamily="34" charset="0"/>
              <a:buChar char="•"/>
            </a:pPr>
            <a:r>
              <a:rPr lang="el-GR" sz="2800" dirty="0">
                <a:solidFill>
                  <a:schemeClr val="accent1">
                    <a:lumMod val="50000"/>
                  </a:schemeClr>
                </a:solidFill>
              </a:rPr>
              <a:t>κ</a:t>
            </a:r>
            <a:r>
              <a:rPr lang="el-GR" sz="2800" dirty="0" smtClean="0">
                <a:solidFill>
                  <a:schemeClr val="accent1">
                    <a:lumMod val="50000"/>
                  </a:schemeClr>
                </a:solidFill>
              </a:rPr>
              <a:t>υκλοφορία νομισμάτων</a:t>
            </a:r>
          </a:p>
          <a:p>
            <a:pPr marL="792000">
              <a:spcBef>
                <a:spcPts val="600"/>
              </a:spcBef>
              <a:buFont typeface="Arial" panose="020B0604020202020204" pitchFamily="34" charset="0"/>
              <a:buChar char="•"/>
            </a:pPr>
            <a:r>
              <a:rPr lang="el-GR" sz="2800" dirty="0">
                <a:solidFill>
                  <a:schemeClr val="accent1">
                    <a:lumMod val="50000"/>
                  </a:schemeClr>
                </a:solidFill>
              </a:rPr>
              <a:t>π</a:t>
            </a:r>
            <a:r>
              <a:rPr lang="el-GR" sz="2800" dirty="0" smtClean="0">
                <a:solidFill>
                  <a:schemeClr val="accent1">
                    <a:lumMod val="50000"/>
                  </a:schemeClr>
                </a:solidFill>
              </a:rPr>
              <a:t>ρώτοι τραπεζίτες στην Αθήνα (Πασσίων, Φορμίων)</a:t>
            </a:r>
          </a:p>
        </p:txBody>
      </p:sp>
      <p:sp>
        <p:nvSpPr>
          <p:cNvPr id="3" name="Title 2"/>
          <p:cNvSpPr>
            <a:spLocks noGrp="1"/>
          </p:cNvSpPr>
          <p:nvPr>
            <p:ph type="title"/>
          </p:nvPr>
        </p:nvSpPr>
        <p:spPr>
          <a:xfrm>
            <a:off x="457200" y="228600"/>
            <a:ext cx="8229600" cy="1252728"/>
          </a:xfrm>
        </p:spPr>
        <p:txBody>
          <a:bodyPr>
            <a:normAutofit fontScale="90000"/>
          </a:bodyPr>
          <a:lstStyle/>
          <a:p>
            <a:pPr algn="ctr"/>
            <a:r>
              <a:rPr lang="el-GR" dirty="0" smtClean="0">
                <a:solidFill>
                  <a:srgbClr val="FF0000"/>
                </a:solidFill>
              </a:rPr>
              <a:t>Μεγάλοι σταθμοί στην ιστορία </a:t>
            </a:r>
            <a:br>
              <a:rPr lang="el-GR" dirty="0" smtClean="0">
                <a:solidFill>
                  <a:srgbClr val="FF0000"/>
                </a:solidFill>
              </a:rPr>
            </a:br>
            <a:r>
              <a:rPr lang="el-GR" dirty="0" smtClean="0">
                <a:solidFill>
                  <a:srgbClr val="FF0000"/>
                </a:solidFill>
              </a:rPr>
              <a:t>των εμπορικών τραπεζών</a:t>
            </a:r>
            <a:endParaRPr lang="el-GR" dirty="0">
              <a:solidFill>
                <a:srgbClr val="FF0000"/>
              </a:solidFill>
            </a:endParaRPr>
          </a:p>
        </p:txBody>
      </p:sp>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13</a:t>
            </a:r>
            <a:endParaRPr lang="el-GR" sz="2400" b="1" dirty="0"/>
          </a:p>
        </p:txBody>
      </p:sp>
      <p:sp>
        <p:nvSpPr>
          <p:cNvPr id="6" name="Rectangle 28"/>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Κεφ.1</a:t>
            </a:r>
            <a:endParaRPr lang="el-GR" sz="2400" b="1" dirty="0"/>
          </a:p>
        </p:txBody>
      </p:sp>
      <p:sp>
        <p:nvSpPr>
          <p:cNvPr id="8" name="TextBox 7"/>
          <p:cNvSpPr txBox="1"/>
          <p:nvPr/>
        </p:nvSpPr>
        <p:spPr>
          <a:xfrm>
            <a:off x="990600" y="6172200"/>
            <a:ext cx="7620000" cy="646331"/>
          </a:xfrm>
          <a:prstGeom prst="rect">
            <a:avLst/>
          </a:prstGeom>
          <a:noFill/>
        </p:spPr>
        <p:txBody>
          <a:bodyPr wrap="square" rtlCol="0">
            <a:spAutoFit/>
          </a:bodyPr>
          <a:lstStyle/>
          <a:p>
            <a:r>
              <a:rPr lang="el-GR" dirty="0" smtClean="0">
                <a:solidFill>
                  <a:schemeClr val="tx2">
                    <a:lumMod val="50000"/>
                  </a:schemeClr>
                </a:solidFill>
              </a:rPr>
              <a:t>Λογιστική Τραπεζών</a:t>
            </a:r>
          </a:p>
          <a:p>
            <a:r>
              <a:rPr lang="el-GR" dirty="0" smtClean="0">
                <a:solidFill>
                  <a:schemeClr val="tx2">
                    <a:lumMod val="50000"/>
                  </a:schemeClr>
                </a:solidFill>
              </a:rPr>
              <a:t>ΓΝΩΡΙΜΙΑ ΜΕ ΤΗΝ ΤΡΑΠΕΖΙΚΗ ΕΠΙΧΕΙΡΗΣΗ</a:t>
            </a:r>
            <a:endParaRPr lang="el-GR" dirty="0">
              <a:solidFill>
                <a:schemeClr val="tx2">
                  <a:lumMod val="50000"/>
                </a:schemeClr>
              </a:solidFill>
            </a:endParaRPr>
          </a:p>
        </p:txBody>
      </p:sp>
      <p:cxnSp>
        <p:nvCxnSpPr>
          <p:cNvPr id="9" name="Ευθεία γραμμή σύνδεσης 8"/>
          <p:cNvCxnSpPr/>
          <p:nvPr/>
        </p:nvCxnSpPr>
        <p:spPr>
          <a:xfrm>
            <a:off x="1050600" y="6501384"/>
            <a:ext cx="7524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9151579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76000" y="1513200"/>
            <a:ext cx="7992000" cy="4680000"/>
          </a:xfrm>
        </p:spPr>
        <p:txBody>
          <a:bodyPr>
            <a:normAutofit/>
          </a:bodyPr>
          <a:lstStyle/>
          <a:p>
            <a:pPr marL="504000" indent="-457200">
              <a:spcBef>
                <a:spcPts val="600"/>
              </a:spcBef>
              <a:buFont typeface="+mj-lt"/>
              <a:buAutoNum type="arabicPeriod" startAt="3"/>
            </a:pPr>
            <a:r>
              <a:rPr lang="el-GR" sz="3200" dirty="0">
                <a:solidFill>
                  <a:schemeClr val="accent1">
                    <a:lumMod val="50000"/>
                  </a:schemeClr>
                </a:solidFill>
              </a:rPr>
              <a:t>Τρίτη περίοδος (12</a:t>
            </a:r>
            <a:r>
              <a:rPr lang="el-GR" sz="3200" baseline="30000" dirty="0">
                <a:solidFill>
                  <a:schemeClr val="accent1">
                    <a:lumMod val="50000"/>
                  </a:schemeClr>
                </a:solidFill>
              </a:rPr>
              <a:t>ος</a:t>
            </a:r>
            <a:r>
              <a:rPr lang="el-GR" sz="3200" dirty="0">
                <a:solidFill>
                  <a:schemeClr val="accent1">
                    <a:lumMod val="50000"/>
                  </a:schemeClr>
                </a:solidFill>
              </a:rPr>
              <a:t> – 17</a:t>
            </a:r>
            <a:r>
              <a:rPr lang="el-GR" sz="3200" baseline="30000" dirty="0">
                <a:solidFill>
                  <a:schemeClr val="accent1">
                    <a:lumMod val="50000"/>
                  </a:schemeClr>
                </a:solidFill>
              </a:rPr>
              <a:t>ος</a:t>
            </a:r>
            <a:r>
              <a:rPr lang="el-GR" sz="3200" dirty="0">
                <a:solidFill>
                  <a:schemeClr val="accent1">
                    <a:lumMod val="50000"/>
                  </a:schemeClr>
                </a:solidFill>
              </a:rPr>
              <a:t> αι.)</a:t>
            </a:r>
          </a:p>
          <a:p>
            <a:pPr marL="792000" indent="-273600">
              <a:spcBef>
                <a:spcPts val="600"/>
              </a:spcBef>
              <a:buFont typeface="Arial" panose="020B0604020202020204" pitchFamily="34" charset="0"/>
              <a:buChar char="•"/>
            </a:pPr>
            <a:r>
              <a:rPr lang="el-GR" sz="2800" dirty="0">
                <a:solidFill>
                  <a:schemeClr val="accent1">
                    <a:lumMod val="50000"/>
                  </a:schemeClr>
                </a:solidFill>
              </a:rPr>
              <a:t>διεθνείς εμπορικές εκθέσεις, συμψηφισμός, συναλλαγματική</a:t>
            </a:r>
          </a:p>
          <a:p>
            <a:pPr marL="792000" indent="-273600">
              <a:spcBef>
                <a:spcPts val="600"/>
              </a:spcBef>
              <a:buFont typeface="Arial" panose="020B0604020202020204" pitchFamily="34" charset="0"/>
              <a:buChar char="•"/>
            </a:pPr>
            <a:r>
              <a:rPr lang="el-GR" sz="2800" dirty="0">
                <a:solidFill>
                  <a:schemeClr val="accent1">
                    <a:lumMod val="50000"/>
                  </a:schemeClr>
                </a:solidFill>
              </a:rPr>
              <a:t>εμπορική τραπεζική (</a:t>
            </a:r>
            <a:r>
              <a:rPr lang="en-GB" sz="2800" dirty="0">
                <a:solidFill>
                  <a:schemeClr val="accent1">
                    <a:lumMod val="50000"/>
                  </a:schemeClr>
                </a:solidFill>
              </a:rPr>
              <a:t>merchant banking)</a:t>
            </a:r>
          </a:p>
          <a:p>
            <a:pPr marL="792000" indent="-273600">
              <a:spcBef>
                <a:spcPts val="600"/>
              </a:spcBef>
              <a:buFont typeface="Arial" panose="020B0604020202020204" pitchFamily="34" charset="0"/>
              <a:buChar char="•"/>
            </a:pPr>
            <a:r>
              <a:rPr lang="el-GR" sz="2800" dirty="0">
                <a:solidFill>
                  <a:schemeClr val="accent1">
                    <a:lumMod val="50000"/>
                  </a:schemeClr>
                </a:solidFill>
              </a:rPr>
              <a:t>τραπεζική κλασματικών αποθεμάτων-ανώμαλη </a:t>
            </a:r>
            <a:r>
              <a:rPr lang="el-GR" sz="2800" dirty="0" smtClean="0">
                <a:solidFill>
                  <a:schemeClr val="accent1">
                    <a:lumMod val="50000"/>
                  </a:schemeClr>
                </a:solidFill>
              </a:rPr>
              <a:t>παρακαταθήκη</a:t>
            </a:r>
          </a:p>
          <a:p>
            <a:pPr marL="504000" indent="-514350">
              <a:spcBef>
                <a:spcPts val="600"/>
              </a:spcBef>
              <a:buFont typeface="+mj-lt"/>
              <a:buAutoNum type="arabicPeriod" startAt="4"/>
            </a:pPr>
            <a:r>
              <a:rPr lang="el-GR" sz="2800" dirty="0" smtClean="0">
                <a:solidFill>
                  <a:schemeClr val="accent1">
                    <a:lumMod val="50000"/>
                  </a:schemeClr>
                </a:solidFill>
              </a:rPr>
              <a:t>Τέταρτη περίοδος (17</a:t>
            </a:r>
            <a:r>
              <a:rPr lang="el-GR" sz="2800" baseline="30000" dirty="0" smtClean="0">
                <a:solidFill>
                  <a:schemeClr val="accent1">
                    <a:lumMod val="50000"/>
                  </a:schemeClr>
                </a:solidFill>
              </a:rPr>
              <a:t>ος</a:t>
            </a:r>
            <a:r>
              <a:rPr lang="el-GR" sz="2800" dirty="0" smtClean="0">
                <a:solidFill>
                  <a:schemeClr val="accent1">
                    <a:lumMod val="50000"/>
                  </a:schemeClr>
                </a:solidFill>
              </a:rPr>
              <a:t> αι. έως σήμερα)</a:t>
            </a:r>
          </a:p>
          <a:p>
            <a:pPr marL="792000">
              <a:spcBef>
                <a:spcPts val="600"/>
              </a:spcBef>
              <a:buFont typeface="Arial" panose="020B0604020202020204" pitchFamily="34" charset="0"/>
              <a:buChar char="•"/>
            </a:pPr>
            <a:r>
              <a:rPr lang="el-GR" sz="2200" dirty="0">
                <a:solidFill>
                  <a:schemeClr val="accent1">
                    <a:lumMod val="50000"/>
                  </a:schemeClr>
                </a:solidFill>
              </a:rPr>
              <a:t>ε</a:t>
            </a:r>
            <a:r>
              <a:rPr lang="el-GR" sz="2200" dirty="0" smtClean="0">
                <a:solidFill>
                  <a:schemeClr val="accent1">
                    <a:lumMod val="50000"/>
                  </a:schemeClr>
                </a:solidFill>
              </a:rPr>
              <a:t>μφάνιση χάρτινου χρήματος</a:t>
            </a:r>
          </a:p>
          <a:p>
            <a:pPr marL="792000">
              <a:spcBef>
                <a:spcPts val="600"/>
              </a:spcBef>
              <a:buFont typeface="Arial" panose="020B0604020202020204" pitchFamily="34" charset="0"/>
              <a:buChar char="•"/>
            </a:pPr>
            <a:r>
              <a:rPr lang="el-GR" sz="2200" dirty="0">
                <a:solidFill>
                  <a:schemeClr val="accent1">
                    <a:lumMod val="50000"/>
                  </a:schemeClr>
                </a:solidFill>
              </a:rPr>
              <a:t>δ</a:t>
            </a:r>
            <a:r>
              <a:rPr lang="el-GR" sz="2200" dirty="0" smtClean="0">
                <a:solidFill>
                  <a:schemeClr val="accent1">
                    <a:lumMod val="50000"/>
                  </a:schemeClr>
                </a:solidFill>
              </a:rPr>
              <a:t>ημιουργία κεντρικών τραπεζών</a:t>
            </a:r>
          </a:p>
          <a:p>
            <a:pPr marL="792000">
              <a:spcBef>
                <a:spcPts val="600"/>
              </a:spcBef>
              <a:buFont typeface="Arial" panose="020B0604020202020204" pitchFamily="34" charset="0"/>
              <a:buChar char="•"/>
            </a:pPr>
            <a:r>
              <a:rPr lang="el-GR" sz="2200" dirty="0" smtClean="0">
                <a:solidFill>
                  <a:schemeClr val="accent1">
                    <a:lumMod val="50000"/>
                  </a:schemeClr>
                </a:solidFill>
              </a:rPr>
              <a:t>πολυμετοχικότητα</a:t>
            </a:r>
          </a:p>
          <a:p>
            <a:pPr marL="504000" indent="-457200">
              <a:spcBef>
                <a:spcPts val="600"/>
              </a:spcBef>
              <a:buFont typeface="Wingdings" panose="05000000000000000000" pitchFamily="2" charset="2"/>
              <a:buChar char="v"/>
            </a:pPr>
            <a:endParaRPr lang="el-GR" sz="2800" dirty="0" smtClean="0">
              <a:solidFill>
                <a:schemeClr val="accent1">
                  <a:lumMod val="50000"/>
                </a:schemeClr>
              </a:solidFill>
            </a:endParaRPr>
          </a:p>
          <a:p>
            <a:pPr marL="468000" indent="0">
              <a:spcBef>
                <a:spcPts val="600"/>
              </a:spcBef>
              <a:buNone/>
            </a:pPr>
            <a:endParaRPr lang="el-GR" sz="2800" dirty="0">
              <a:solidFill>
                <a:schemeClr val="accent1">
                  <a:lumMod val="50000"/>
                </a:schemeClr>
              </a:solidFill>
            </a:endParaRPr>
          </a:p>
        </p:txBody>
      </p:sp>
      <p:sp>
        <p:nvSpPr>
          <p:cNvPr id="3" name="Title 2"/>
          <p:cNvSpPr>
            <a:spLocks noGrp="1"/>
          </p:cNvSpPr>
          <p:nvPr>
            <p:ph type="title"/>
          </p:nvPr>
        </p:nvSpPr>
        <p:spPr>
          <a:xfrm>
            <a:off x="457200" y="228600"/>
            <a:ext cx="8229600" cy="1252728"/>
          </a:xfrm>
        </p:spPr>
        <p:txBody>
          <a:bodyPr>
            <a:normAutofit fontScale="90000"/>
          </a:bodyPr>
          <a:lstStyle/>
          <a:p>
            <a:pPr algn="ctr"/>
            <a:r>
              <a:rPr lang="el-GR" dirty="0" smtClean="0">
                <a:solidFill>
                  <a:srgbClr val="FF0000"/>
                </a:solidFill>
              </a:rPr>
              <a:t>Μεγάλοι σταθμοί στην ιστορία </a:t>
            </a:r>
            <a:br>
              <a:rPr lang="el-GR" dirty="0" smtClean="0">
                <a:solidFill>
                  <a:srgbClr val="FF0000"/>
                </a:solidFill>
              </a:rPr>
            </a:br>
            <a:r>
              <a:rPr lang="el-GR" dirty="0" smtClean="0">
                <a:solidFill>
                  <a:srgbClr val="FF0000"/>
                </a:solidFill>
              </a:rPr>
              <a:t>των εμπορικών τραπεζών</a:t>
            </a:r>
            <a:r>
              <a:rPr lang="el-GR" sz="3600" dirty="0" smtClean="0">
                <a:solidFill>
                  <a:srgbClr val="FF0000"/>
                </a:solidFill>
              </a:rPr>
              <a:t> (συνέχεια)</a:t>
            </a:r>
            <a:endParaRPr lang="el-GR" sz="3600" dirty="0">
              <a:solidFill>
                <a:srgbClr val="FF0000"/>
              </a:solidFill>
            </a:endParaRPr>
          </a:p>
        </p:txBody>
      </p:sp>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14</a:t>
            </a:r>
            <a:endParaRPr lang="el-GR" sz="2400" b="1" dirty="0"/>
          </a:p>
        </p:txBody>
      </p:sp>
      <p:sp>
        <p:nvSpPr>
          <p:cNvPr id="6" name="Rectangle 28"/>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Κεφ.1</a:t>
            </a:r>
            <a:endParaRPr lang="el-GR" sz="2400" b="1" dirty="0"/>
          </a:p>
        </p:txBody>
      </p:sp>
      <p:sp>
        <p:nvSpPr>
          <p:cNvPr id="8" name="TextBox 7"/>
          <p:cNvSpPr txBox="1"/>
          <p:nvPr/>
        </p:nvSpPr>
        <p:spPr>
          <a:xfrm>
            <a:off x="990600" y="6172200"/>
            <a:ext cx="7620000" cy="646331"/>
          </a:xfrm>
          <a:prstGeom prst="rect">
            <a:avLst/>
          </a:prstGeom>
          <a:noFill/>
        </p:spPr>
        <p:txBody>
          <a:bodyPr wrap="square" rtlCol="0">
            <a:spAutoFit/>
          </a:bodyPr>
          <a:lstStyle/>
          <a:p>
            <a:r>
              <a:rPr lang="el-GR" dirty="0" smtClean="0">
                <a:solidFill>
                  <a:schemeClr val="tx2">
                    <a:lumMod val="50000"/>
                  </a:schemeClr>
                </a:solidFill>
              </a:rPr>
              <a:t>Λογιστική Τραπεζών</a:t>
            </a:r>
          </a:p>
          <a:p>
            <a:r>
              <a:rPr lang="el-GR" dirty="0" smtClean="0">
                <a:solidFill>
                  <a:schemeClr val="tx2">
                    <a:lumMod val="50000"/>
                  </a:schemeClr>
                </a:solidFill>
              </a:rPr>
              <a:t>ΓΝΩΡΙΜΙΑ ΜΕ ΤΗΝ ΤΡΑΠΕΖΙΚΗ ΕΠΙΧΕΙΡΗΣΗ</a:t>
            </a:r>
            <a:endParaRPr lang="el-GR" dirty="0">
              <a:solidFill>
                <a:schemeClr val="tx2">
                  <a:lumMod val="50000"/>
                </a:schemeClr>
              </a:solidFill>
            </a:endParaRPr>
          </a:p>
        </p:txBody>
      </p:sp>
      <p:cxnSp>
        <p:nvCxnSpPr>
          <p:cNvPr id="9" name="Ευθεία γραμμή σύνδεσης 8"/>
          <p:cNvCxnSpPr/>
          <p:nvPr/>
        </p:nvCxnSpPr>
        <p:spPr>
          <a:xfrm>
            <a:off x="1050600" y="6501384"/>
            <a:ext cx="7524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555139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76000" y="1513200"/>
            <a:ext cx="7992000" cy="4680000"/>
          </a:xfrm>
        </p:spPr>
        <p:txBody>
          <a:bodyPr>
            <a:normAutofit lnSpcReduction="10000"/>
          </a:bodyPr>
          <a:lstStyle/>
          <a:p>
            <a:pPr marL="504000" indent="-514350">
              <a:spcBef>
                <a:spcPts val="600"/>
              </a:spcBef>
              <a:buFont typeface="+mj-lt"/>
              <a:buAutoNum type="arabicPeriod"/>
            </a:pPr>
            <a:r>
              <a:rPr lang="el-GR" sz="2800" dirty="0" smtClean="0">
                <a:solidFill>
                  <a:schemeClr val="accent1">
                    <a:lumMod val="50000"/>
                  </a:schemeClr>
                </a:solidFill>
              </a:rPr>
              <a:t>Πρώτη περίοδος </a:t>
            </a:r>
          </a:p>
          <a:p>
            <a:pPr marL="504000" indent="0">
              <a:spcBef>
                <a:spcPts val="0"/>
              </a:spcBef>
              <a:buNone/>
            </a:pPr>
            <a:r>
              <a:rPr lang="el-GR" dirty="0" smtClean="0">
                <a:solidFill>
                  <a:schemeClr val="accent1">
                    <a:lumMod val="50000"/>
                  </a:schemeClr>
                </a:solidFill>
              </a:rPr>
              <a:t>(από τον Μεσαίωνα έως τα μέσα του 19</a:t>
            </a:r>
            <a:r>
              <a:rPr lang="el-GR" baseline="30000" dirty="0" smtClean="0">
                <a:solidFill>
                  <a:schemeClr val="accent1">
                    <a:lumMod val="50000"/>
                  </a:schemeClr>
                </a:solidFill>
              </a:rPr>
              <a:t>ου</a:t>
            </a:r>
            <a:r>
              <a:rPr lang="el-GR" dirty="0" smtClean="0">
                <a:solidFill>
                  <a:schemeClr val="accent1">
                    <a:lumMod val="50000"/>
                  </a:schemeClr>
                </a:solidFill>
              </a:rPr>
              <a:t> αι.)</a:t>
            </a:r>
          </a:p>
          <a:p>
            <a:pPr marL="504000" indent="0">
              <a:spcBef>
                <a:spcPts val="600"/>
              </a:spcBef>
              <a:buNone/>
            </a:pPr>
            <a:r>
              <a:rPr lang="el-GR" dirty="0" smtClean="0">
                <a:solidFill>
                  <a:schemeClr val="accent1">
                    <a:lumMod val="50000"/>
                  </a:schemeClr>
                </a:solidFill>
              </a:rPr>
              <a:t>Κυριαρχούν οι έμποροι και οι </a:t>
            </a:r>
            <a:r>
              <a:rPr lang="en-GB" dirty="0" smtClean="0">
                <a:solidFill>
                  <a:schemeClr val="accent1">
                    <a:lumMod val="50000"/>
                  </a:schemeClr>
                </a:solidFill>
              </a:rPr>
              <a:t>merchant banks</a:t>
            </a:r>
            <a:r>
              <a:rPr lang="el-GR" dirty="0" smtClean="0">
                <a:solidFill>
                  <a:schemeClr val="accent1">
                    <a:lumMod val="50000"/>
                  </a:schemeClr>
                </a:solidFill>
              </a:rPr>
              <a:t>, που είναι οι πρόγονοι των επενδυτικών τραπεζών.</a:t>
            </a:r>
          </a:p>
          <a:p>
            <a:pPr marL="504000" indent="-514350">
              <a:spcBef>
                <a:spcPts val="600"/>
              </a:spcBef>
              <a:buFont typeface="+mj-lt"/>
              <a:buAutoNum type="arabicPeriod" startAt="2"/>
            </a:pPr>
            <a:r>
              <a:rPr lang="el-GR" sz="2800" dirty="0" smtClean="0">
                <a:solidFill>
                  <a:schemeClr val="accent1">
                    <a:lumMod val="50000"/>
                  </a:schemeClr>
                </a:solidFill>
              </a:rPr>
              <a:t>Δεύτερη περίοδος</a:t>
            </a:r>
          </a:p>
          <a:p>
            <a:pPr marL="504000" indent="0">
              <a:spcBef>
                <a:spcPts val="0"/>
              </a:spcBef>
              <a:buNone/>
            </a:pPr>
            <a:r>
              <a:rPr lang="el-GR" dirty="0" smtClean="0">
                <a:solidFill>
                  <a:schemeClr val="accent1">
                    <a:lumMod val="50000"/>
                  </a:schemeClr>
                </a:solidFill>
              </a:rPr>
              <a:t>(μέσα 19</a:t>
            </a:r>
            <a:r>
              <a:rPr lang="el-GR" baseline="30000" dirty="0" smtClean="0">
                <a:solidFill>
                  <a:schemeClr val="accent1">
                    <a:lumMod val="50000"/>
                  </a:schemeClr>
                </a:solidFill>
              </a:rPr>
              <a:t>ου</a:t>
            </a:r>
            <a:r>
              <a:rPr lang="el-GR" dirty="0" smtClean="0">
                <a:solidFill>
                  <a:schemeClr val="accent1">
                    <a:lumMod val="50000"/>
                  </a:schemeClr>
                </a:solidFill>
              </a:rPr>
              <a:t> αι. – περίοδο Μεσοπολέμου)</a:t>
            </a:r>
          </a:p>
          <a:p>
            <a:pPr marL="846900" indent="-342900">
              <a:spcBef>
                <a:spcPts val="600"/>
              </a:spcBef>
              <a:buFont typeface="Arial" panose="020B0604020202020204" pitchFamily="34" charset="0"/>
              <a:buChar char="•"/>
            </a:pPr>
            <a:r>
              <a:rPr lang="el-GR" dirty="0" smtClean="0">
                <a:solidFill>
                  <a:schemeClr val="accent1">
                    <a:lumMod val="50000"/>
                  </a:schemeClr>
                </a:solidFill>
              </a:rPr>
              <a:t>Οι επενδυτικές τράπεζες γνωρίζουν μεγάλη ανάπτυξη λόγω της βιομηχανικής επανάστασης και της άνθησης της αγοράς των εταιρικών χρεογράφων. Ακολουθεί αποσάθρωση των αγορών λόγω του Α΄ Παγκοσμίου Πολέμου.</a:t>
            </a:r>
          </a:p>
          <a:p>
            <a:pPr marL="846900" indent="-342900">
              <a:spcBef>
                <a:spcPts val="300"/>
              </a:spcBef>
              <a:buFont typeface="Arial" panose="020B0604020202020204" pitchFamily="34" charset="0"/>
              <a:buChar char="•"/>
            </a:pPr>
            <a:r>
              <a:rPr lang="el-GR" dirty="0" smtClean="0">
                <a:solidFill>
                  <a:schemeClr val="accent1">
                    <a:lumMod val="50000"/>
                  </a:schemeClr>
                </a:solidFill>
              </a:rPr>
              <a:t>Υπάρχει απουσία ρυθμιστικού πλαισίου </a:t>
            </a:r>
            <a:endParaRPr lang="el-GR" dirty="0">
              <a:solidFill>
                <a:schemeClr val="accent1">
                  <a:lumMod val="50000"/>
                </a:schemeClr>
              </a:solidFill>
            </a:endParaRPr>
          </a:p>
          <a:p>
            <a:pPr marL="468000" indent="0">
              <a:spcBef>
                <a:spcPts val="600"/>
              </a:spcBef>
              <a:buNone/>
            </a:pPr>
            <a:endParaRPr lang="el-GR" sz="2800" dirty="0">
              <a:solidFill>
                <a:schemeClr val="accent1">
                  <a:lumMod val="50000"/>
                </a:schemeClr>
              </a:solidFill>
            </a:endParaRPr>
          </a:p>
        </p:txBody>
      </p:sp>
      <p:sp>
        <p:nvSpPr>
          <p:cNvPr id="3" name="Title 2"/>
          <p:cNvSpPr>
            <a:spLocks noGrp="1"/>
          </p:cNvSpPr>
          <p:nvPr>
            <p:ph type="title"/>
          </p:nvPr>
        </p:nvSpPr>
        <p:spPr>
          <a:xfrm>
            <a:off x="457200" y="228600"/>
            <a:ext cx="8229600" cy="1252728"/>
          </a:xfrm>
        </p:spPr>
        <p:txBody>
          <a:bodyPr>
            <a:normAutofit fontScale="90000"/>
          </a:bodyPr>
          <a:lstStyle/>
          <a:p>
            <a:pPr algn="ctr"/>
            <a:r>
              <a:rPr lang="el-GR" dirty="0" smtClean="0">
                <a:solidFill>
                  <a:srgbClr val="FF0000"/>
                </a:solidFill>
              </a:rPr>
              <a:t>Συνοπτική ιστορία </a:t>
            </a:r>
            <a:br>
              <a:rPr lang="el-GR" dirty="0" smtClean="0">
                <a:solidFill>
                  <a:srgbClr val="FF0000"/>
                </a:solidFill>
              </a:rPr>
            </a:br>
            <a:r>
              <a:rPr lang="el-GR" dirty="0" smtClean="0">
                <a:solidFill>
                  <a:srgbClr val="FF0000"/>
                </a:solidFill>
              </a:rPr>
              <a:t>επενδυτικών τραπεζών</a:t>
            </a:r>
            <a:endParaRPr lang="el-GR" sz="3600" dirty="0">
              <a:solidFill>
                <a:srgbClr val="FF0000"/>
              </a:solidFill>
            </a:endParaRPr>
          </a:p>
        </p:txBody>
      </p:sp>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15</a:t>
            </a:r>
            <a:endParaRPr lang="el-GR" sz="2400" b="1" dirty="0"/>
          </a:p>
        </p:txBody>
      </p:sp>
      <p:sp>
        <p:nvSpPr>
          <p:cNvPr id="6" name="Rectangle 28"/>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Κεφ.1</a:t>
            </a:r>
            <a:endParaRPr lang="el-GR" sz="2400" b="1" dirty="0"/>
          </a:p>
        </p:txBody>
      </p:sp>
      <p:sp>
        <p:nvSpPr>
          <p:cNvPr id="8" name="TextBox 7"/>
          <p:cNvSpPr txBox="1"/>
          <p:nvPr/>
        </p:nvSpPr>
        <p:spPr>
          <a:xfrm>
            <a:off x="990600" y="6172200"/>
            <a:ext cx="7620000" cy="646331"/>
          </a:xfrm>
          <a:prstGeom prst="rect">
            <a:avLst/>
          </a:prstGeom>
          <a:noFill/>
        </p:spPr>
        <p:txBody>
          <a:bodyPr wrap="square" rtlCol="0">
            <a:spAutoFit/>
          </a:bodyPr>
          <a:lstStyle/>
          <a:p>
            <a:r>
              <a:rPr lang="el-GR" dirty="0" smtClean="0">
                <a:solidFill>
                  <a:schemeClr val="tx2">
                    <a:lumMod val="50000"/>
                  </a:schemeClr>
                </a:solidFill>
              </a:rPr>
              <a:t>Λογιστική Τραπεζών</a:t>
            </a:r>
          </a:p>
          <a:p>
            <a:r>
              <a:rPr lang="el-GR" dirty="0" smtClean="0">
                <a:solidFill>
                  <a:schemeClr val="tx2">
                    <a:lumMod val="50000"/>
                  </a:schemeClr>
                </a:solidFill>
              </a:rPr>
              <a:t>ΓΝΩΡΙΜΙΑ ΜΕ ΤΗΝ ΤΡΑΠΕΖΙΚΗ ΕΠΙΧΕΙΡΗΣΗ</a:t>
            </a:r>
            <a:endParaRPr lang="el-GR" dirty="0">
              <a:solidFill>
                <a:schemeClr val="tx2">
                  <a:lumMod val="50000"/>
                </a:schemeClr>
              </a:solidFill>
            </a:endParaRPr>
          </a:p>
        </p:txBody>
      </p:sp>
      <p:cxnSp>
        <p:nvCxnSpPr>
          <p:cNvPr id="9" name="Ευθεία γραμμή σύνδεσης 8"/>
          <p:cNvCxnSpPr/>
          <p:nvPr/>
        </p:nvCxnSpPr>
        <p:spPr>
          <a:xfrm>
            <a:off x="1050600" y="6501384"/>
            <a:ext cx="7524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7154983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76000" y="1513200"/>
            <a:ext cx="7992000" cy="4680000"/>
          </a:xfrm>
        </p:spPr>
        <p:txBody>
          <a:bodyPr>
            <a:normAutofit/>
          </a:bodyPr>
          <a:lstStyle/>
          <a:p>
            <a:pPr marL="504000" indent="-514350">
              <a:spcBef>
                <a:spcPts val="600"/>
              </a:spcBef>
              <a:buFont typeface="+mj-lt"/>
              <a:buAutoNum type="arabicPeriod" startAt="3"/>
            </a:pPr>
            <a:r>
              <a:rPr lang="el-GR" sz="2800" dirty="0" smtClean="0">
                <a:solidFill>
                  <a:schemeClr val="accent1">
                    <a:lumMod val="50000"/>
                  </a:schemeClr>
                </a:solidFill>
              </a:rPr>
              <a:t>Περίοδος από το 1930 έως σήμερα</a:t>
            </a:r>
          </a:p>
          <a:p>
            <a:pPr marL="961200" indent="-457200">
              <a:spcBef>
                <a:spcPts val="600"/>
              </a:spcBef>
              <a:buFont typeface="Arial" panose="020B0604020202020204" pitchFamily="34" charset="0"/>
              <a:buChar char="•"/>
            </a:pPr>
            <a:r>
              <a:rPr lang="el-GR" dirty="0" smtClean="0">
                <a:solidFill>
                  <a:schemeClr val="accent1">
                    <a:lumMod val="50000"/>
                  </a:schemeClr>
                </a:solidFill>
              </a:rPr>
              <a:t>Χρυσή περίοδος για τους </a:t>
            </a:r>
            <a:r>
              <a:rPr lang="en-GB" dirty="0" smtClean="0">
                <a:solidFill>
                  <a:schemeClr val="accent1">
                    <a:lumMod val="50000"/>
                  </a:schemeClr>
                </a:solidFill>
              </a:rPr>
              <a:t>investment bankers</a:t>
            </a:r>
          </a:p>
          <a:p>
            <a:pPr marL="961200" indent="-457200">
              <a:spcBef>
                <a:spcPts val="600"/>
              </a:spcBef>
              <a:buFont typeface="Arial" panose="020B0604020202020204" pitchFamily="34" charset="0"/>
              <a:buChar char="•"/>
            </a:pPr>
            <a:r>
              <a:rPr lang="el-GR" dirty="0" smtClean="0">
                <a:solidFill>
                  <a:schemeClr val="accent1">
                    <a:lumMod val="50000"/>
                  </a:schemeClr>
                </a:solidFill>
              </a:rPr>
              <a:t>Ο νόμος </a:t>
            </a:r>
            <a:r>
              <a:rPr lang="en-GB" dirty="0" smtClean="0">
                <a:solidFill>
                  <a:schemeClr val="accent1">
                    <a:lumMod val="50000"/>
                  </a:schemeClr>
                </a:solidFill>
              </a:rPr>
              <a:t>Glass-</a:t>
            </a:r>
            <a:r>
              <a:rPr lang="en-GB" dirty="0" err="1" smtClean="0">
                <a:solidFill>
                  <a:schemeClr val="accent1">
                    <a:lumMod val="50000"/>
                  </a:schemeClr>
                </a:solidFill>
              </a:rPr>
              <a:t>Steagal</a:t>
            </a:r>
            <a:r>
              <a:rPr lang="en-GB" dirty="0" smtClean="0">
                <a:solidFill>
                  <a:schemeClr val="accent1">
                    <a:lumMod val="50000"/>
                  </a:schemeClr>
                </a:solidFill>
              </a:rPr>
              <a:t> </a:t>
            </a:r>
            <a:r>
              <a:rPr lang="el-GR" dirty="0" smtClean="0">
                <a:solidFill>
                  <a:schemeClr val="accent1">
                    <a:lumMod val="50000"/>
                  </a:schemeClr>
                </a:solidFill>
              </a:rPr>
              <a:t>ρυθμίζει τις σχέσεις εμπορικών και επενδυτικών τραπεζών</a:t>
            </a:r>
          </a:p>
          <a:p>
            <a:pPr marL="961200" indent="-457200">
              <a:spcBef>
                <a:spcPts val="600"/>
              </a:spcBef>
              <a:buFont typeface="Arial" panose="020B0604020202020204" pitchFamily="34" charset="0"/>
              <a:buChar char="•"/>
            </a:pPr>
            <a:r>
              <a:rPr lang="el-GR" dirty="0" smtClean="0">
                <a:solidFill>
                  <a:schemeClr val="accent1">
                    <a:lumMod val="50000"/>
                  </a:schemeClr>
                </a:solidFill>
              </a:rPr>
              <a:t>Απορρύθμιση με τον νόμο </a:t>
            </a:r>
            <a:r>
              <a:rPr lang="en-GB" dirty="0" smtClean="0">
                <a:solidFill>
                  <a:schemeClr val="accent1">
                    <a:lumMod val="50000"/>
                  </a:schemeClr>
                </a:solidFill>
              </a:rPr>
              <a:t>Gramm-Leach-</a:t>
            </a:r>
            <a:r>
              <a:rPr lang="en-GB" dirty="0" err="1" smtClean="0">
                <a:solidFill>
                  <a:schemeClr val="accent1">
                    <a:lumMod val="50000"/>
                  </a:schemeClr>
                </a:solidFill>
              </a:rPr>
              <a:t>Biley</a:t>
            </a:r>
            <a:endParaRPr lang="el-GR" dirty="0" smtClean="0">
              <a:solidFill>
                <a:schemeClr val="accent1">
                  <a:lumMod val="50000"/>
                </a:schemeClr>
              </a:solidFill>
            </a:endParaRPr>
          </a:p>
          <a:p>
            <a:pPr marL="961200" indent="-457200">
              <a:spcBef>
                <a:spcPts val="600"/>
              </a:spcBef>
              <a:buFont typeface="Arial" panose="020B0604020202020204" pitchFamily="34" charset="0"/>
              <a:buChar char="•"/>
            </a:pPr>
            <a:r>
              <a:rPr lang="el-GR" dirty="0" smtClean="0">
                <a:solidFill>
                  <a:schemeClr val="accent1">
                    <a:lumMod val="50000"/>
                  </a:schemeClr>
                </a:solidFill>
              </a:rPr>
              <a:t>Νέες παρεμβάσεις με τον νόμο </a:t>
            </a:r>
            <a:r>
              <a:rPr lang="en-GB" dirty="0" smtClean="0">
                <a:solidFill>
                  <a:schemeClr val="accent1">
                    <a:lumMod val="50000"/>
                  </a:schemeClr>
                </a:solidFill>
              </a:rPr>
              <a:t>Dodd-Frank</a:t>
            </a:r>
            <a:r>
              <a:rPr lang="el-GR" dirty="0" smtClean="0">
                <a:solidFill>
                  <a:schemeClr val="accent1">
                    <a:lumMod val="50000"/>
                  </a:schemeClr>
                </a:solidFill>
              </a:rPr>
              <a:t> </a:t>
            </a:r>
            <a:endParaRPr lang="el-GR" dirty="0">
              <a:solidFill>
                <a:schemeClr val="accent1">
                  <a:lumMod val="50000"/>
                </a:schemeClr>
              </a:solidFill>
            </a:endParaRPr>
          </a:p>
        </p:txBody>
      </p:sp>
      <p:sp>
        <p:nvSpPr>
          <p:cNvPr id="3" name="Title 2"/>
          <p:cNvSpPr>
            <a:spLocks noGrp="1"/>
          </p:cNvSpPr>
          <p:nvPr>
            <p:ph type="title"/>
          </p:nvPr>
        </p:nvSpPr>
        <p:spPr>
          <a:xfrm>
            <a:off x="457200" y="228600"/>
            <a:ext cx="8229600" cy="1252728"/>
          </a:xfrm>
        </p:spPr>
        <p:txBody>
          <a:bodyPr>
            <a:normAutofit fontScale="90000"/>
          </a:bodyPr>
          <a:lstStyle/>
          <a:p>
            <a:pPr algn="ctr"/>
            <a:r>
              <a:rPr lang="el-GR" dirty="0" smtClean="0">
                <a:solidFill>
                  <a:srgbClr val="FF0000"/>
                </a:solidFill>
              </a:rPr>
              <a:t>Συνοπτική ιστορία </a:t>
            </a:r>
            <a:br>
              <a:rPr lang="el-GR" dirty="0" smtClean="0">
                <a:solidFill>
                  <a:srgbClr val="FF0000"/>
                </a:solidFill>
              </a:rPr>
            </a:br>
            <a:r>
              <a:rPr lang="el-GR" dirty="0" smtClean="0">
                <a:solidFill>
                  <a:srgbClr val="FF0000"/>
                </a:solidFill>
              </a:rPr>
              <a:t>επενδυτικών τραπεζών </a:t>
            </a:r>
            <a:r>
              <a:rPr lang="el-GR" sz="3600" dirty="0" smtClean="0">
                <a:solidFill>
                  <a:srgbClr val="FF0000"/>
                </a:solidFill>
              </a:rPr>
              <a:t>(συνέχεια)</a:t>
            </a:r>
            <a:endParaRPr lang="el-GR" sz="3600" dirty="0">
              <a:solidFill>
                <a:srgbClr val="FF0000"/>
              </a:solidFill>
            </a:endParaRPr>
          </a:p>
        </p:txBody>
      </p:sp>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16</a:t>
            </a:r>
            <a:endParaRPr lang="el-GR" sz="2400" b="1" dirty="0"/>
          </a:p>
        </p:txBody>
      </p:sp>
      <p:sp>
        <p:nvSpPr>
          <p:cNvPr id="6" name="Rectangle 28"/>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Κεφ.1</a:t>
            </a:r>
            <a:endParaRPr lang="el-GR" sz="2400" b="1" dirty="0"/>
          </a:p>
        </p:txBody>
      </p:sp>
      <p:sp>
        <p:nvSpPr>
          <p:cNvPr id="8" name="TextBox 7"/>
          <p:cNvSpPr txBox="1"/>
          <p:nvPr/>
        </p:nvSpPr>
        <p:spPr>
          <a:xfrm>
            <a:off x="990600" y="6172200"/>
            <a:ext cx="7620000" cy="646331"/>
          </a:xfrm>
          <a:prstGeom prst="rect">
            <a:avLst/>
          </a:prstGeom>
          <a:noFill/>
        </p:spPr>
        <p:txBody>
          <a:bodyPr wrap="square" rtlCol="0">
            <a:spAutoFit/>
          </a:bodyPr>
          <a:lstStyle/>
          <a:p>
            <a:r>
              <a:rPr lang="el-GR" dirty="0" smtClean="0">
                <a:solidFill>
                  <a:schemeClr val="tx2">
                    <a:lumMod val="50000"/>
                  </a:schemeClr>
                </a:solidFill>
              </a:rPr>
              <a:t>Λογιστική Τραπεζών</a:t>
            </a:r>
          </a:p>
          <a:p>
            <a:r>
              <a:rPr lang="el-GR" dirty="0" smtClean="0">
                <a:solidFill>
                  <a:schemeClr val="tx2">
                    <a:lumMod val="50000"/>
                  </a:schemeClr>
                </a:solidFill>
              </a:rPr>
              <a:t>ΓΝΩΡΙΜΙΑ ΜΕ ΤΗΝ ΤΡΑΠΕΖΙΚΗ ΕΠΙΧΕΙΡΗΣΗ</a:t>
            </a:r>
            <a:endParaRPr lang="el-GR" dirty="0">
              <a:solidFill>
                <a:schemeClr val="tx2">
                  <a:lumMod val="50000"/>
                </a:schemeClr>
              </a:solidFill>
            </a:endParaRPr>
          </a:p>
        </p:txBody>
      </p:sp>
      <p:cxnSp>
        <p:nvCxnSpPr>
          <p:cNvPr id="9" name="Ευθεία γραμμή σύνδεσης 8"/>
          <p:cNvCxnSpPr/>
          <p:nvPr/>
        </p:nvCxnSpPr>
        <p:spPr>
          <a:xfrm>
            <a:off x="1050600" y="6501384"/>
            <a:ext cx="7524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015789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76000" y="1513200"/>
            <a:ext cx="7992000" cy="4680000"/>
          </a:xfrm>
        </p:spPr>
        <p:txBody>
          <a:bodyPr>
            <a:normAutofit/>
          </a:bodyPr>
          <a:lstStyle/>
          <a:p>
            <a:pPr marL="457200" indent="-457200">
              <a:spcBef>
                <a:spcPts val="600"/>
              </a:spcBef>
              <a:buFont typeface="+mj-lt"/>
              <a:buAutoNum type="arabicPeriod"/>
            </a:pPr>
            <a:r>
              <a:rPr lang="el-GR" sz="2800" dirty="0" smtClean="0">
                <a:solidFill>
                  <a:schemeClr val="accent1">
                    <a:lumMod val="50000"/>
                  </a:schemeClr>
                </a:solidFill>
              </a:rPr>
              <a:t>Η ανάγκη οργάνωσης Γραφείου Συμψηφισμού</a:t>
            </a:r>
          </a:p>
          <a:p>
            <a:pPr marL="457200" indent="-457200">
              <a:spcBef>
                <a:spcPts val="600"/>
              </a:spcBef>
              <a:buFont typeface="+mj-lt"/>
              <a:buAutoNum type="arabicPeriod"/>
            </a:pPr>
            <a:r>
              <a:rPr lang="el-GR" sz="2800" dirty="0" smtClean="0">
                <a:solidFill>
                  <a:schemeClr val="accent1">
                    <a:lumMod val="50000"/>
                  </a:schemeClr>
                </a:solidFill>
              </a:rPr>
              <a:t>Η ανάγκη ύπαρξης τραπεζίτη των δημοτικών και κρατικών αρχών</a:t>
            </a:r>
          </a:p>
          <a:p>
            <a:pPr marL="457200" indent="-457200">
              <a:spcBef>
                <a:spcPts val="600"/>
              </a:spcBef>
              <a:buFont typeface="+mj-lt"/>
              <a:buAutoNum type="arabicPeriod"/>
            </a:pPr>
            <a:r>
              <a:rPr lang="el-GR" sz="2800" dirty="0" smtClean="0">
                <a:solidFill>
                  <a:schemeClr val="accent1">
                    <a:lumMod val="50000"/>
                  </a:schemeClr>
                </a:solidFill>
              </a:rPr>
              <a:t>Η ανάγκη ελέγχου και αξιοποίησης του εκδοτικού προνομίου</a:t>
            </a:r>
          </a:p>
          <a:p>
            <a:pPr marL="457200" indent="-457200">
              <a:spcBef>
                <a:spcPts val="600"/>
              </a:spcBef>
              <a:buFont typeface="+mj-lt"/>
              <a:buAutoNum type="arabicPeriod"/>
            </a:pPr>
            <a:r>
              <a:rPr lang="el-GR" sz="2800" dirty="0" smtClean="0">
                <a:solidFill>
                  <a:schemeClr val="accent1">
                    <a:lumMod val="50000"/>
                  </a:schemeClr>
                </a:solidFill>
              </a:rPr>
              <a:t>Η ανάγκη ύπαρξης μηχανισμού έσχατης ανάγκης</a:t>
            </a:r>
          </a:p>
          <a:p>
            <a:pPr marL="457200" indent="-457200">
              <a:spcBef>
                <a:spcPts val="600"/>
              </a:spcBef>
              <a:buFont typeface="+mj-lt"/>
              <a:buAutoNum type="arabicPeriod"/>
            </a:pPr>
            <a:r>
              <a:rPr lang="el-GR" sz="2800" dirty="0" smtClean="0">
                <a:solidFill>
                  <a:schemeClr val="accent1">
                    <a:lumMod val="50000"/>
                  </a:schemeClr>
                </a:solidFill>
              </a:rPr>
              <a:t>Η ανάγκη κατοχύρωσης της ανεξαρτησίας των Κεντρικών Τραπεζών</a:t>
            </a:r>
            <a:endParaRPr lang="el-GR" sz="2800" dirty="0">
              <a:solidFill>
                <a:schemeClr val="accent1">
                  <a:lumMod val="50000"/>
                </a:schemeClr>
              </a:solidFill>
            </a:endParaRPr>
          </a:p>
        </p:txBody>
      </p:sp>
      <p:sp>
        <p:nvSpPr>
          <p:cNvPr id="3" name="Title 2"/>
          <p:cNvSpPr>
            <a:spLocks noGrp="1"/>
          </p:cNvSpPr>
          <p:nvPr>
            <p:ph type="title"/>
          </p:nvPr>
        </p:nvSpPr>
        <p:spPr>
          <a:xfrm>
            <a:off x="457200" y="228600"/>
            <a:ext cx="8229600" cy="1252728"/>
          </a:xfrm>
        </p:spPr>
        <p:txBody>
          <a:bodyPr>
            <a:normAutofit fontScale="90000"/>
          </a:bodyPr>
          <a:lstStyle/>
          <a:p>
            <a:pPr algn="ctr"/>
            <a:r>
              <a:rPr lang="el-GR" dirty="0" smtClean="0">
                <a:solidFill>
                  <a:srgbClr val="FF0000"/>
                </a:solidFill>
              </a:rPr>
              <a:t>Σταθμοί-ορόσημα στην εξέλιξη των Κεντρικών Τραπεζών</a:t>
            </a:r>
            <a:endParaRPr lang="el-GR" sz="3600" dirty="0">
              <a:solidFill>
                <a:srgbClr val="FF0000"/>
              </a:solidFill>
            </a:endParaRPr>
          </a:p>
        </p:txBody>
      </p:sp>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1</a:t>
            </a:r>
            <a:r>
              <a:rPr lang="en-GB" sz="2400" b="1" dirty="0" smtClean="0"/>
              <a:t>7</a:t>
            </a:r>
            <a:endParaRPr lang="el-GR" sz="2400" b="1" dirty="0"/>
          </a:p>
        </p:txBody>
      </p:sp>
      <p:sp>
        <p:nvSpPr>
          <p:cNvPr id="6" name="Rectangle 28"/>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Κεφ.1</a:t>
            </a:r>
            <a:endParaRPr lang="el-GR" sz="2400" b="1" dirty="0"/>
          </a:p>
        </p:txBody>
      </p:sp>
      <p:sp>
        <p:nvSpPr>
          <p:cNvPr id="8" name="TextBox 7"/>
          <p:cNvSpPr txBox="1"/>
          <p:nvPr/>
        </p:nvSpPr>
        <p:spPr>
          <a:xfrm>
            <a:off x="990600" y="6172200"/>
            <a:ext cx="7620000" cy="646331"/>
          </a:xfrm>
          <a:prstGeom prst="rect">
            <a:avLst/>
          </a:prstGeom>
          <a:noFill/>
        </p:spPr>
        <p:txBody>
          <a:bodyPr wrap="square" rtlCol="0">
            <a:spAutoFit/>
          </a:bodyPr>
          <a:lstStyle/>
          <a:p>
            <a:r>
              <a:rPr lang="el-GR" dirty="0" smtClean="0">
                <a:solidFill>
                  <a:schemeClr val="tx2">
                    <a:lumMod val="50000"/>
                  </a:schemeClr>
                </a:solidFill>
              </a:rPr>
              <a:t>Λογιστική Τραπεζών</a:t>
            </a:r>
          </a:p>
          <a:p>
            <a:r>
              <a:rPr lang="el-GR" dirty="0" smtClean="0">
                <a:solidFill>
                  <a:schemeClr val="tx2">
                    <a:lumMod val="50000"/>
                  </a:schemeClr>
                </a:solidFill>
              </a:rPr>
              <a:t>ΓΝΩΡΙΜΙΑ ΜΕ ΤΗΝ ΤΡΑΠΕΖΙΚΗ ΕΠΙΧΕΙΡΗΣΗ</a:t>
            </a:r>
            <a:endParaRPr lang="el-GR" dirty="0">
              <a:solidFill>
                <a:schemeClr val="tx2">
                  <a:lumMod val="50000"/>
                </a:schemeClr>
              </a:solidFill>
            </a:endParaRPr>
          </a:p>
        </p:txBody>
      </p:sp>
      <p:cxnSp>
        <p:nvCxnSpPr>
          <p:cNvPr id="9" name="Ευθεία γραμμή σύνδεσης 8"/>
          <p:cNvCxnSpPr/>
          <p:nvPr/>
        </p:nvCxnSpPr>
        <p:spPr>
          <a:xfrm>
            <a:off x="1050600" y="6501384"/>
            <a:ext cx="7524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350673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Effect transition="in" filter="fade">
                                      <p:cBhvr>
                                        <p:cTn id="13" dur="1500"/>
                                        <p:tgtEl>
                                          <p:spTgt spid="2">
                                            <p:txEl>
                                              <p:pRg st="0" end="0"/>
                                            </p:txEl>
                                          </p:spTgt>
                                        </p:tgtEl>
                                      </p:cBhvr>
                                    </p:animEffect>
                                  </p:childTnLst>
                                </p:cTn>
                              </p:par>
                            </p:childTnLst>
                          </p:cTn>
                        </p:par>
                        <p:par>
                          <p:cTn id="14" fill="hold">
                            <p:stCondLst>
                              <p:cond delay="2500"/>
                            </p:stCondLst>
                            <p:childTnLst>
                              <p:par>
                                <p:cTn id="15" presetID="10" presetClass="entr" presetSubtype="0" fill="hold" grpId="0" nodeType="after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fade">
                                      <p:cBhvr>
                                        <p:cTn id="17" dur="1500"/>
                                        <p:tgtEl>
                                          <p:spTgt spid="2">
                                            <p:txEl>
                                              <p:pRg st="1" end="1"/>
                                            </p:txEl>
                                          </p:spTgt>
                                        </p:tgtEl>
                                      </p:cBhvr>
                                    </p:animEffect>
                                  </p:childTnLst>
                                </p:cTn>
                              </p:par>
                            </p:childTnLst>
                          </p:cTn>
                        </p:par>
                        <p:par>
                          <p:cTn id="18" fill="hold">
                            <p:stCondLst>
                              <p:cond delay="4000"/>
                            </p:stCondLst>
                            <p:childTnLst>
                              <p:par>
                                <p:cTn id="19" presetID="10" presetClass="entr" presetSubtype="0" fill="hold" grpId="0" nodeType="after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500"/>
                                        <p:tgtEl>
                                          <p:spTgt spid="2">
                                            <p:txEl>
                                              <p:pRg st="2" end="2"/>
                                            </p:txEl>
                                          </p:spTgt>
                                        </p:tgtEl>
                                      </p:cBhvr>
                                    </p:animEffect>
                                  </p:childTnLst>
                                </p:cTn>
                              </p:par>
                            </p:childTnLst>
                          </p:cTn>
                        </p:par>
                        <p:par>
                          <p:cTn id="22" fill="hold">
                            <p:stCondLst>
                              <p:cond delay="5500"/>
                            </p:stCondLst>
                            <p:childTnLst>
                              <p:par>
                                <p:cTn id="23" presetID="10" presetClass="entr" presetSubtype="0" fill="hold" grpId="0" nodeType="after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Effect transition="in" filter="fade">
                                      <p:cBhvr>
                                        <p:cTn id="25" dur="1500"/>
                                        <p:tgtEl>
                                          <p:spTgt spid="2">
                                            <p:txEl>
                                              <p:pRg st="3" end="3"/>
                                            </p:txEl>
                                          </p:spTgt>
                                        </p:tgtEl>
                                      </p:cBhvr>
                                    </p:animEffect>
                                  </p:childTnLst>
                                </p:cTn>
                              </p:par>
                            </p:childTnLst>
                          </p:cTn>
                        </p:par>
                        <p:par>
                          <p:cTn id="26" fill="hold">
                            <p:stCondLst>
                              <p:cond delay="7000"/>
                            </p:stCondLst>
                            <p:childTnLst>
                              <p:par>
                                <p:cTn id="27" presetID="10" presetClass="entr" presetSubtype="0" fill="hold" grpId="0" nodeType="afterEffect">
                                  <p:stCondLst>
                                    <p:cond delay="0"/>
                                  </p:stCondLst>
                                  <p:childTnLst>
                                    <p:set>
                                      <p:cBhvr>
                                        <p:cTn id="28" dur="1" fill="hold">
                                          <p:stCondLst>
                                            <p:cond delay="0"/>
                                          </p:stCondLst>
                                        </p:cTn>
                                        <p:tgtEl>
                                          <p:spTgt spid="2">
                                            <p:txEl>
                                              <p:pRg st="4" end="4"/>
                                            </p:txEl>
                                          </p:spTgt>
                                        </p:tgtEl>
                                        <p:attrNameLst>
                                          <p:attrName>style.visibility</p:attrName>
                                        </p:attrNameLst>
                                      </p:cBhvr>
                                      <p:to>
                                        <p:strVal val="visible"/>
                                      </p:to>
                                    </p:set>
                                    <p:animEffect transition="in" filter="fade">
                                      <p:cBhvr>
                                        <p:cTn id="29" dur="1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76000" y="1513200"/>
            <a:ext cx="7992000" cy="4680000"/>
          </a:xfrm>
        </p:spPr>
        <p:txBody>
          <a:bodyPr>
            <a:normAutofit/>
          </a:bodyPr>
          <a:lstStyle/>
          <a:p>
            <a:pPr marL="457200" indent="-457200">
              <a:spcBef>
                <a:spcPts val="600"/>
              </a:spcBef>
              <a:buFont typeface="+mj-lt"/>
              <a:buAutoNum type="arabicPeriod"/>
            </a:pPr>
            <a:r>
              <a:rPr lang="el-GR" sz="2800" dirty="0" smtClean="0">
                <a:solidFill>
                  <a:schemeClr val="accent1">
                    <a:lumMod val="50000"/>
                  </a:schemeClr>
                </a:solidFill>
              </a:rPr>
              <a:t>1668	</a:t>
            </a:r>
            <a:r>
              <a:rPr lang="en-GB" sz="2800" dirty="0" err="1" smtClean="0">
                <a:solidFill>
                  <a:schemeClr val="accent1">
                    <a:lumMod val="50000"/>
                  </a:schemeClr>
                </a:solidFill>
              </a:rPr>
              <a:t>Riksbank</a:t>
            </a:r>
            <a:r>
              <a:rPr lang="el-GR" sz="2800" dirty="0">
                <a:solidFill>
                  <a:schemeClr val="accent1">
                    <a:lumMod val="50000"/>
                  </a:schemeClr>
                </a:solidFill>
              </a:rPr>
              <a:t> </a:t>
            </a:r>
            <a:r>
              <a:rPr lang="el-GR" sz="2800" dirty="0" smtClean="0">
                <a:solidFill>
                  <a:schemeClr val="accent1">
                    <a:lumMod val="50000"/>
                  </a:schemeClr>
                </a:solidFill>
              </a:rPr>
              <a:t>Σουηδίας</a:t>
            </a:r>
          </a:p>
          <a:p>
            <a:pPr marL="457200" indent="-457200">
              <a:spcBef>
                <a:spcPts val="600"/>
              </a:spcBef>
              <a:buFont typeface="+mj-lt"/>
              <a:buAutoNum type="arabicPeriod"/>
            </a:pPr>
            <a:r>
              <a:rPr lang="el-GR" sz="2800" dirty="0" smtClean="0">
                <a:solidFill>
                  <a:schemeClr val="accent1">
                    <a:lumMod val="50000"/>
                  </a:schemeClr>
                </a:solidFill>
              </a:rPr>
              <a:t>1694	Τράπεζα της Αγγλίας</a:t>
            </a:r>
          </a:p>
          <a:p>
            <a:pPr marL="457200" indent="-457200">
              <a:spcBef>
                <a:spcPts val="600"/>
              </a:spcBef>
              <a:buFont typeface="+mj-lt"/>
              <a:buAutoNum type="arabicPeriod"/>
            </a:pPr>
            <a:r>
              <a:rPr lang="el-GR" sz="2800" dirty="0" smtClean="0">
                <a:solidFill>
                  <a:schemeClr val="accent1">
                    <a:lumMod val="50000"/>
                  </a:schemeClr>
                </a:solidFill>
              </a:rPr>
              <a:t>1782	Τράπεζα της Ισπανίας</a:t>
            </a:r>
          </a:p>
          <a:p>
            <a:pPr marL="457200" indent="-457200">
              <a:spcBef>
                <a:spcPts val="600"/>
              </a:spcBef>
              <a:buFont typeface="+mj-lt"/>
              <a:buAutoNum type="arabicPeriod"/>
            </a:pPr>
            <a:r>
              <a:rPr lang="el-GR" sz="2800" dirty="0" smtClean="0">
                <a:solidFill>
                  <a:schemeClr val="accent1">
                    <a:lumMod val="50000"/>
                  </a:schemeClr>
                </a:solidFill>
              </a:rPr>
              <a:t>1800	Τράπεζα της Γαλλίας</a:t>
            </a:r>
          </a:p>
          <a:p>
            <a:pPr marL="457200" indent="-457200">
              <a:spcBef>
                <a:spcPts val="600"/>
              </a:spcBef>
              <a:buFont typeface="+mj-lt"/>
              <a:buAutoNum type="arabicPeriod"/>
            </a:pPr>
            <a:r>
              <a:rPr lang="el-GR" sz="2800" dirty="0" smtClean="0">
                <a:solidFill>
                  <a:schemeClr val="accent1">
                    <a:lumMod val="50000"/>
                  </a:schemeClr>
                </a:solidFill>
              </a:rPr>
              <a:t>1811	Τράπεζα της Φινλανδίας</a:t>
            </a:r>
          </a:p>
          <a:p>
            <a:pPr marL="457200" indent="-457200">
              <a:spcBef>
                <a:spcPts val="600"/>
              </a:spcBef>
              <a:buFont typeface="+mj-lt"/>
              <a:buAutoNum type="arabicPeriod"/>
            </a:pPr>
            <a:r>
              <a:rPr lang="el-GR" sz="2800" dirty="0" smtClean="0">
                <a:solidFill>
                  <a:schemeClr val="accent1">
                    <a:lumMod val="50000"/>
                  </a:schemeClr>
                </a:solidFill>
              </a:rPr>
              <a:t>1860	Τράπεζα της Ρωσίας</a:t>
            </a:r>
          </a:p>
          <a:p>
            <a:pPr marL="457200" indent="-457200">
              <a:spcBef>
                <a:spcPts val="600"/>
              </a:spcBef>
              <a:buFont typeface="+mj-lt"/>
              <a:buAutoNum type="arabicPeriod"/>
            </a:pPr>
            <a:r>
              <a:rPr lang="el-GR" sz="2800" dirty="0" smtClean="0">
                <a:solidFill>
                  <a:schemeClr val="accent1">
                    <a:lumMod val="50000"/>
                  </a:schemeClr>
                </a:solidFill>
              </a:rPr>
              <a:t>1914	Αμερικανική </a:t>
            </a:r>
            <a:r>
              <a:rPr lang="en-GB" sz="2800" dirty="0" smtClean="0">
                <a:solidFill>
                  <a:schemeClr val="accent1">
                    <a:lumMod val="50000"/>
                  </a:schemeClr>
                </a:solidFill>
              </a:rPr>
              <a:t>Fed</a:t>
            </a:r>
          </a:p>
          <a:p>
            <a:pPr marL="457200" indent="-457200">
              <a:spcBef>
                <a:spcPts val="600"/>
              </a:spcBef>
              <a:buFont typeface="+mj-lt"/>
              <a:buAutoNum type="arabicPeriod"/>
            </a:pPr>
            <a:r>
              <a:rPr lang="el-GR" sz="2800" dirty="0" smtClean="0">
                <a:solidFill>
                  <a:schemeClr val="accent1">
                    <a:lumMod val="50000"/>
                  </a:schemeClr>
                </a:solidFill>
              </a:rPr>
              <a:t>1927	Τράπεζα της Ελλάδος</a:t>
            </a:r>
            <a:endParaRPr lang="el-GR" sz="2800" dirty="0">
              <a:solidFill>
                <a:schemeClr val="accent1">
                  <a:lumMod val="50000"/>
                </a:schemeClr>
              </a:solidFill>
            </a:endParaRPr>
          </a:p>
        </p:txBody>
      </p:sp>
      <p:sp>
        <p:nvSpPr>
          <p:cNvPr id="3" name="Title 2"/>
          <p:cNvSpPr>
            <a:spLocks noGrp="1"/>
          </p:cNvSpPr>
          <p:nvPr>
            <p:ph type="title"/>
          </p:nvPr>
        </p:nvSpPr>
        <p:spPr>
          <a:xfrm>
            <a:off x="457200" y="228600"/>
            <a:ext cx="8229600" cy="1252728"/>
          </a:xfrm>
        </p:spPr>
        <p:txBody>
          <a:bodyPr>
            <a:normAutofit fontScale="90000"/>
          </a:bodyPr>
          <a:lstStyle/>
          <a:p>
            <a:pPr algn="ctr"/>
            <a:r>
              <a:rPr lang="el-GR" dirty="0" smtClean="0">
                <a:solidFill>
                  <a:srgbClr val="FF0000"/>
                </a:solidFill>
              </a:rPr>
              <a:t>Οι μεγάλες Κεντρικές Τράπεζες </a:t>
            </a:r>
            <a:br>
              <a:rPr lang="el-GR" dirty="0" smtClean="0">
                <a:solidFill>
                  <a:srgbClr val="FF0000"/>
                </a:solidFill>
              </a:rPr>
            </a:br>
            <a:r>
              <a:rPr lang="el-GR" dirty="0" smtClean="0">
                <a:solidFill>
                  <a:srgbClr val="FF0000"/>
                </a:solidFill>
              </a:rPr>
              <a:t>κατά σειρά ίδρυσής τους</a:t>
            </a:r>
            <a:endParaRPr lang="el-GR" sz="3600" dirty="0">
              <a:solidFill>
                <a:srgbClr val="FF0000"/>
              </a:solidFill>
            </a:endParaRPr>
          </a:p>
        </p:txBody>
      </p:sp>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1</a:t>
            </a:r>
            <a:r>
              <a:rPr lang="el-GR" sz="2400" b="1" dirty="0"/>
              <a:t>8</a:t>
            </a:r>
          </a:p>
        </p:txBody>
      </p:sp>
      <p:sp>
        <p:nvSpPr>
          <p:cNvPr id="6" name="Rectangle 28"/>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Κεφ.1</a:t>
            </a:r>
            <a:endParaRPr lang="el-GR" sz="2400" b="1" dirty="0"/>
          </a:p>
        </p:txBody>
      </p:sp>
      <p:sp>
        <p:nvSpPr>
          <p:cNvPr id="8" name="TextBox 7"/>
          <p:cNvSpPr txBox="1"/>
          <p:nvPr/>
        </p:nvSpPr>
        <p:spPr>
          <a:xfrm>
            <a:off x="990600" y="6172200"/>
            <a:ext cx="7620000" cy="646331"/>
          </a:xfrm>
          <a:prstGeom prst="rect">
            <a:avLst/>
          </a:prstGeom>
          <a:noFill/>
        </p:spPr>
        <p:txBody>
          <a:bodyPr wrap="square" rtlCol="0">
            <a:spAutoFit/>
          </a:bodyPr>
          <a:lstStyle/>
          <a:p>
            <a:r>
              <a:rPr lang="el-GR" dirty="0" smtClean="0">
                <a:solidFill>
                  <a:schemeClr val="tx2">
                    <a:lumMod val="50000"/>
                  </a:schemeClr>
                </a:solidFill>
              </a:rPr>
              <a:t>Λογιστική Τραπεζών</a:t>
            </a:r>
          </a:p>
          <a:p>
            <a:r>
              <a:rPr lang="el-GR" dirty="0" smtClean="0">
                <a:solidFill>
                  <a:schemeClr val="tx2">
                    <a:lumMod val="50000"/>
                  </a:schemeClr>
                </a:solidFill>
              </a:rPr>
              <a:t>ΓΝΩΡΙΜΙΑ ΜΕ ΤΗΝ ΤΡΑΠΕΖΙΚΗ ΕΠΙΧΕΙΡΗΣΗ</a:t>
            </a:r>
            <a:endParaRPr lang="el-GR" dirty="0">
              <a:solidFill>
                <a:schemeClr val="tx2">
                  <a:lumMod val="50000"/>
                </a:schemeClr>
              </a:solidFill>
            </a:endParaRPr>
          </a:p>
        </p:txBody>
      </p:sp>
      <p:cxnSp>
        <p:nvCxnSpPr>
          <p:cNvPr id="9" name="Ευθεία γραμμή σύνδεσης 8"/>
          <p:cNvCxnSpPr/>
          <p:nvPr/>
        </p:nvCxnSpPr>
        <p:spPr>
          <a:xfrm>
            <a:off x="1050600" y="6501384"/>
            <a:ext cx="7524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23705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12000" y="1905000"/>
            <a:ext cx="7920000" cy="4320000"/>
          </a:xfrm>
        </p:spPr>
        <p:txBody>
          <a:bodyPr>
            <a:normAutofit lnSpcReduction="10000"/>
          </a:bodyPr>
          <a:lstStyle/>
          <a:p>
            <a:pPr marL="0" indent="-514350">
              <a:spcBef>
                <a:spcPts val="600"/>
              </a:spcBef>
              <a:buFont typeface="+mj-lt"/>
              <a:buAutoNum type="arabicPeriod"/>
            </a:pPr>
            <a:r>
              <a:rPr lang="el-GR" sz="2800" dirty="0">
                <a:solidFill>
                  <a:schemeClr val="accent1">
                    <a:lumMod val="50000"/>
                  </a:schemeClr>
                </a:solidFill>
              </a:rPr>
              <a:t>Πασσίων και Φορμίων, Αθήνα, </a:t>
            </a:r>
            <a:r>
              <a:rPr lang="el-GR" sz="2800" dirty="0" smtClean="0">
                <a:solidFill>
                  <a:schemeClr val="accent1">
                    <a:lumMod val="50000"/>
                  </a:schemeClr>
                </a:solidFill>
              </a:rPr>
              <a:t>4</a:t>
            </a:r>
            <a:r>
              <a:rPr lang="el-GR" sz="2800" baseline="30000" dirty="0">
                <a:solidFill>
                  <a:schemeClr val="accent1">
                    <a:lumMod val="50000"/>
                  </a:schemeClr>
                </a:solidFill>
              </a:rPr>
              <a:t>ος</a:t>
            </a:r>
            <a:r>
              <a:rPr lang="el-GR" sz="2800" dirty="0" smtClean="0">
                <a:solidFill>
                  <a:schemeClr val="accent1">
                    <a:lumMod val="50000"/>
                  </a:schemeClr>
                </a:solidFill>
              </a:rPr>
              <a:t>  </a:t>
            </a:r>
            <a:r>
              <a:rPr lang="el-GR" sz="2800" dirty="0" err="1">
                <a:solidFill>
                  <a:schemeClr val="accent1">
                    <a:lumMod val="50000"/>
                  </a:schemeClr>
                </a:solidFill>
              </a:rPr>
              <a:t>π.Χ.</a:t>
            </a:r>
            <a:r>
              <a:rPr lang="el-GR" sz="2800" dirty="0">
                <a:solidFill>
                  <a:schemeClr val="accent1">
                    <a:lumMod val="50000"/>
                  </a:schemeClr>
                </a:solidFill>
              </a:rPr>
              <a:t> αι.</a:t>
            </a:r>
          </a:p>
          <a:p>
            <a:pPr marL="0" indent="-514350">
              <a:spcBef>
                <a:spcPts val="600"/>
              </a:spcBef>
              <a:buFont typeface="+mj-lt"/>
              <a:buAutoNum type="arabicPeriod"/>
            </a:pPr>
            <a:r>
              <a:rPr lang="el-GR" sz="2800" dirty="0">
                <a:solidFill>
                  <a:schemeClr val="accent1">
                    <a:lumMod val="50000"/>
                  </a:schemeClr>
                </a:solidFill>
              </a:rPr>
              <a:t>Οικογένεια των Μεδίκων, </a:t>
            </a:r>
            <a:r>
              <a:rPr lang="el-GR" sz="2800" dirty="0" smtClean="0">
                <a:solidFill>
                  <a:schemeClr val="accent1">
                    <a:lumMod val="50000"/>
                  </a:schemeClr>
                </a:solidFill>
              </a:rPr>
              <a:t>14</a:t>
            </a:r>
            <a:r>
              <a:rPr lang="el-GR" sz="2800" baseline="30000" dirty="0">
                <a:solidFill>
                  <a:schemeClr val="accent1">
                    <a:lumMod val="50000"/>
                  </a:schemeClr>
                </a:solidFill>
              </a:rPr>
              <a:t>ος</a:t>
            </a:r>
            <a:r>
              <a:rPr lang="el-GR" sz="2800" dirty="0" smtClean="0">
                <a:solidFill>
                  <a:schemeClr val="accent1">
                    <a:lumMod val="50000"/>
                  </a:schemeClr>
                </a:solidFill>
              </a:rPr>
              <a:t> </a:t>
            </a:r>
            <a:r>
              <a:rPr lang="el-GR" sz="2800" dirty="0">
                <a:solidFill>
                  <a:schemeClr val="accent1">
                    <a:lumMod val="50000"/>
                  </a:schemeClr>
                </a:solidFill>
              </a:rPr>
              <a:t>αι.</a:t>
            </a:r>
          </a:p>
          <a:p>
            <a:pPr marL="0" indent="-514350">
              <a:spcBef>
                <a:spcPts val="600"/>
              </a:spcBef>
              <a:buFont typeface="+mj-lt"/>
              <a:buAutoNum type="arabicPeriod"/>
            </a:pPr>
            <a:r>
              <a:rPr lang="en-GB" sz="2800" dirty="0">
                <a:solidFill>
                  <a:schemeClr val="accent1">
                    <a:lumMod val="50000"/>
                  </a:schemeClr>
                </a:solidFill>
              </a:rPr>
              <a:t>Jacob Fugger, </a:t>
            </a:r>
            <a:r>
              <a:rPr lang="en-GB" sz="2800" dirty="0" smtClean="0">
                <a:solidFill>
                  <a:schemeClr val="accent1">
                    <a:lumMod val="50000"/>
                  </a:schemeClr>
                </a:solidFill>
              </a:rPr>
              <a:t>15</a:t>
            </a:r>
            <a:r>
              <a:rPr lang="el-GR" sz="2800" baseline="30000" dirty="0">
                <a:solidFill>
                  <a:schemeClr val="accent1">
                    <a:lumMod val="50000"/>
                  </a:schemeClr>
                </a:solidFill>
              </a:rPr>
              <a:t>ος</a:t>
            </a:r>
            <a:r>
              <a:rPr lang="el-GR" sz="2800" dirty="0" smtClean="0">
                <a:solidFill>
                  <a:schemeClr val="accent1">
                    <a:lumMod val="50000"/>
                  </a:schemeClr>
                </a:solidFill>
              </a:rPr>
              <a:t> </a:t>
            </a:r>
            <a:r>
              <a:rPr lang="el-GR" sz="2800" dirty="0">
                <a:solidFill>
                  <a:schemeClr val="accent1">
                    <a:lumMod val="50000"/>
                  </a:schemeClr>
                </a:solidFill>
              </a:rPr>
              <a:t>αι</a:t>
            </a:r>
            <a:r>
              <a:rPr lang="el-GR" sz="2800" dirty="0" smtClean="0">
                <a:solidFill>
                  <a:schemeClr val="accent1">
                    <a:lumMod val="50000"/>
                  </a:schemeClr>
                </a:solidFill>
              </a:rPr>
              <a:t>.</a:t>
            </a:r>
          </a:p>
          <a:p>
            <a:pPr marL="0" indent="-514350">
              <a:spcBef>
                <a:spcPts val="600"/>
              </a:spcBef>
              <a:buFont typeface="+mj-lt"/>
              <a:buAutoNum type="arabicPeriod"/>
            </a:pPr>
            <a:r>
              <a:rPr lang="el-GR" sz="2800" dirty="0" smtClean="0">
                <a:solidFill>
                  <a:schemeClr val="accent1">
                    <a:lumMod val="50000"/>
                  </a:schemeClr>
                </a:solidFill>
              </a:rPr>
              <a:t>Οικογένεια των </a:t>
            </a:r>
            <a:r>
              <a:rPr lang="en-GB" sz="2800" dirty="0" smtClean="0">
                <a:solidFill>
                  <a:schemeClr val="accent1">
                    <a:lumMod val="50000"/>
                  </a:schemeClr>
                </a:solidFill>
              </a:rPr>
              <a:t>Barings, </a:t>
            </a:r>
            <a:r>
              <a:rPr lang="el-GR" sz="2800" dirty="0" smtClean="0">
                <a:solidFill>
                  <a:schemeClr val="accent1">
                    <a:lumMod val="50000"/>
                  </a:schemeClr>
                </a:solidFill>
              </a:rPr>
              <a:t>18</a:t>
            </a:r>
            <a:r>
              <a:rPr lang="el-GR" sz="2800" baseline="30000" dirty="0" smtClean="0">
                <a:solidFill>
                  <a:schemeClr val="accent1">
                    <a:lumMod val="50000"/>
                  </a:schemeClr>
                </a:solidFill>
              </a:rPr>
              <a:t>ος</a:t>
            </a:r>
            <a:r>
              <a:rPr lang="el-GR" sz="2800" dirty="0" smtClean="0">
                <a:solidFill>
                  <a:schemeClr val="accent1">
                    <a:lumMod val="50000"/>
                  </a:schemeClr>
                </a:solidFill>
              </a:rPr>
              <a:t> αι.</a:t>
            </a:r>
          </a:p>
          <a:p>
            <a:pPr marL="0" indent="-514350">
              <a:spcBef>
                <a:spcPts val="600"/>
              </a:spcBef>
              <a:buFont typeface="+mj-lt"/>
              <a:buAutoNum type="arabicPeriod"/>
            </a:pPr>
            <a:r>
              <a:rPr lang="el-GR" sz="2800" dirty="0" smtClean="0">
                <a:solidFill>
                  <a:schemeClr val="accent1">
                    <a:lumMod val="50000"/>
                  </a:schemeClr>
                </a:solidFill>
              </a:rPr>
              <a:t>Οικογένεια των </a:t>
            </a:r>
            <a:r>
              <a:rPr lang="en-GB" sz="2800" dirty="0" smtClean="0">
                <a:solidFill>
                  <a:schemeClr val="accent1">
                    <a:lumMod val="50000"/>
                  </a:schemeClr>
                </a:solidFill>
              </a:rPr>
              <a:t>Rothschilds, </a:t>
            </a:r>
            <a:r>
              <a:rPr lang="el-GR" sz="2800" dirty="0" smtClean="0">
                <a:solidFill>
                  <a:schemeClr val="accent1">
                    <a:lumMod val="50000"/>
                  </a:schemeClr>
                </a:solidFill>
              </a:rPr>
              <a:t>18</a:t>
            </a:r>
            <a:r>
              <a:rPr lang="el-GR" sz="2800" baseline="30000" dirty="0" smtClean="0">
                <a:solidFill>
                  <a:schemeClr val="accent1">
                    <a:lumMod val="50000"/>
                  </a:schemeClr>
                </a:solidFill>
              </a:rPr>
              <a:t>ος</a:t>
            </a:r>
            <a:r>
              <a:rPr lang="el-GR" sz="2800" dirty="0" smtClean="0">
                <a:solidFill>
                  <a:schemeClr val="accent1">
                    <a:lumMod val="50000"/>
                  </a:schemeClr>
                </a:solidFill>
              </a:rPr>
              <a:t> αι.</a:t>
            </a:r>
          </a:p>
          <a:p>
            <a:pPr marL="0" indent="-514350">
              <a:spcBef>
                <a:spcPts val="600"/>
              </a:spcBef>
              <a:buFont typeface="+mj-lt"/>
              <a:buAutoNum type="arabicPeriod"/>
            </a:pPr>
            <a:r>
              <a:rPr lang="el-GR" sz="2800" dirty="0" smtClean="0">
                <a:solidFill>
                  <a:schemeClr val="accent1">
                    <a:lumMod val="50000"/>
                  </a:schemeClr>
                </a:solidFill>
              </a:rPr>
              <a:t>Οικογένεια των </a:t>
            </a:r>
            <a:r>
              <a:rPr lang="en-GB" sz="2800" dirty="0" smtClean="0">
                <a:solidFill>
                  <a:schemeClr val="accent1">
                    <a:lumMod val="50000"/>
                  </a:schemeClr>
                </a:solidFill>
              </a:rPr>
              <a:t>Warburgs, 19</a:t>
            </a:r>
            <a:r>
              <a:rPr lang="el-GR" sz="2800" baseline="30000" dirty="0" smtClean="0">
                <a:solidFill>
                  <a:schemeClr val="accent1">
                    <a:lumMod val="50000"/>
                  </a:schemeClr>
                </a:solidFill>
              </a:rPr>
              <a:t>ος</a:t>
            </a:r>
            <a:r>
              <a:rPr lang="el-GR" sz="2800" dirty="0" smtClean="0">
                <a:solidFill>
                  <a:schemeClr val="accent1">
                    <a:lumMod val="50000"/>
                  </a:schemeClr>
                </a:solidFill>
              </a:rPr>
              <a:t> αι.</a:t>
            </a:r>
          </a:p>
          <a:p>
            <a:pPr marL="0" indent="-514350">
              <a:spcBef>
                <a:spcPts val="600"/>
              </a:spcBef>
              <a:buFont typeface="+mj-lt"/>
              <a:buAutoNum type="arabicPeriod"/>
            </a:pPr>
            <a:r>
              <a:rPr lang="el-GR" sz="2800" dirty="0" smtClean="0">
                <a:solidFill>
                  <a:schemeClr val="accent1">
                    <a:lumMod val="50000"/>
                  </a:schemeClr>
                </a:solidFill>
              </a:rPr>
              <a:t>Τράπεζα των </a:t>
            </a:r>
            <a:r>
              <a:rPr lang="en-GB" sz="2800" dirty="0" smtClean="0">
                <a:solidFill>
                  <a:schemeClr val="accent1">
                    <a:lumMod val="50000"/>
                  </a:schemeClr>
                </a:solidFill>
              </a:rPr>
              <a:t>Barclays, 18</a:t>
            </a:r>
            <a:r>
              <a:rPr lang="el-GR" sz="2800" baseline="30000" dirty="0" smtClean="0">
                <a:solidFill>
                  <a:schemeClr val="accent1">
                    <a:lumMod val="50000"/>
                  </a:schemeClr>
                </a:solidFill>
              </a:rPr>
              <a:t>ος</a:t>
            </a:r>
            <a:r>
              <a:rPr lang="el-GR" sz="2800" dirty="0" smtClean="0">
                <a:solidFill>
                  <a:schemeClr val="accent1">
                    <a:lumMod val="50000"/>
                  </a:schemeClr>
                </a:solidFill>
              </a:rPr>
              <a:t> αι.</a:t>
            </a:r>
          </a:p>
          <a:p>
            <a:pPr marL="0" indent="-514350">
              <a:spcBef>
                <a:spcPts val="600"/>
              </a:spcBef>
              <a:buFont typeface="+mj-lt"/>
              <a:buAutoNum type="arabicPeriod"/>
            </a:pPr>
            <a:r>
              <a:rPr lang="el-GR" sz="2800" dirty="0" smtClean="0">
                <a:solidFill>
                  <a:schemeClr val="accent1">
                    <a:lumMod val="50000"/>
                  </a:schemeClr>
                </a:solidFill>
              </a:rPr>
              <a:t>Οικογένεια των </a:t>
            </a:r>
            <a:r>
              <a:rPr lang="en-GB" sz="2800" dirty="0" smtClean="0">
                <a:solidFill>
                  <a:schemeClr val="accent1">
                    <a:lumMod val="50000"/>
                  </a:schemeClr>
                </a:solidFill>
              </a:rPr>
              <a:t>Morgan, 19</a:t>
            </a:r>
            <a:r>
              <a:rPr lang="el-GR" sz="2800" baseline="30000" dirty="0" smtClean="0">
                <a:solidFill>
                  <a:schemeClr val="accent1">
                    <a:lumMod val="50000"/>
                  </a:schemeClr>
                </a:solidFill>
              </a:rPr>
              <a:t>ος</a:t>
            </a:r>
            <a:r>
              <a:rPr lang="el-GR" sz="2800" dirty="0" smtClean="0">
                <a:solidFill>
                  <a:schemeClr val="accent1">
                    <a:lumMod val="50000"/>
                  </a:schemeClr>
                </a:solidFill>
              </a:rPr>
              <a:t> αι.</a:t>
            </a:r>
          </a:p>
          <a:p>
            <a:pPr marL="0" indent="-514350">
              <a:spcBef>
                <a:spcPts val="600"/>
              </a:spcBef>
              <a:buFont typeface="+mj-lt"/>
              <a:buAutoNum type="arabicPeriod"/>
            </a:pPr>
            <a:r>
              <a:rPr lang="el-GR" sz="2800" dirty="0" smtClean="0">
                <a:solidFill>
                  <a:schemeClr val="accent1">
                    <a:lumMod val="50000"/>
                  </a:schemeClr>
                </a:solidFill>
              </a:rPr>
              <a:t>Οικογένεια των </a:t>
            </a:r>
            <a:r>
              <a:rPr lang="en-GB" sz="2800" dirty="0" smtClean="0">
                <a:solidFill>
                  <a:schemeClr val="accent1">
                    <a:lumMod val="50000"/>
                  </a:schemeClr>
                </a:solidFill>
              </a:rPr>
              <a:t>Rockfeller, 20</a:t>
            </a:r>
            <a:r>
              <a:rPr lang="el-GR" sz="2800" baseline="30000" dirty="0" smtClean="0">
                <a:solidFill>
                  <a:schemeClr val="accent1">
                    <a:lumMod val="50000"/>
                  </a:schemeClr>
                </a:solidFill>
              </a:rPr>
              <a:t>ος</a:t>
            </a:r>
            <a:r>
              <a:rPr lang="el-GR" sz="2800" dirty="0" smtClean="0">
                <a:solidFill>
                  <a:schemeClr val="accent1">
                    <a:lumMod val="50000"/>
                  </a:schemeClr>
                </a:solidFill>
              </a:rPr>
              <a:t> αι.</a:t>
            </a:r>
            <a:endParaRPr lang="el-GR" sz="2800" dirty="0">
              <a:solidFill>
                <a:schemeClr val="accent1">
                  <a:lumMod val="50000"/>
                </a:schemeClr>
              </a:solidFill>
            </a:endParaRPr>
          </a:p>
        </p:txBody>
      </p:sp>
      <p:sp>
        <p:nvSpPr>
          <p:cNvPr id="3" name="Title 2"/>
          <p:cNvSpPr>
            <a:spLocks noGrp="1"/>
          </p:cNvSpPr>
          <p:nvPr>
            <p:ph type="title"/>
          </p:nvPr>
        </p:nvSpPr>
        <p:spPr>
          <a:xfrm>
            <a:off x="457200" y="228600"/>
            <a:ext cx="8229600" cy="1252728"/>
          </a:xfrm>
        </p:spPr>
        <p:txBody>
          <a:bodyPr>
            <a:normAutofit fontScale="90000"/>
          </a:bodyPr>
          <a:lstStyle/>
          <a:p>
            <a:pPr algn="ctr"/>
            <a:r>
              <a:rPr lang="el-GR" dirty="0" smtClean="0">
                <a:solidFill>
                  <a:srgbClr val="FF0000"/>
                </a:solidFill>
              </a:rPr>
              <a:t>Τραπεζίτες δια μέσου των αιώνων</a:t>
            </a:r>
            <a:endParaRPr lang="el-GR" dirty="0">
              <a:solidFill>
                <a:srgbClr val="FF0000"/>
              </a:solidFill>
            </a:endParaRPr>
          </a:p>
        </p:txBody>
      </p:sp>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19</a:t>
            </a:r>
            <a:endParaRPr lang="el-GR" sz="2400" b="1" dirty="0"/>
          </a:p>
        </p:txBody>
      </p:sp>
      <p:sp>
        <p:nvSpPr>
          <p:cNvPr id="6" name="Rectangle 28"/>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Κεφ.1</a:t>
            </a:r>
            <a:endParaRPr lang="el-GR" sz="2400" b="1" dirty="0"/>
          </a:p>
        </p:txBody>
      </p:sp>
      <p:sp>
        <p:nvSpPr>
          <p:cNvPr id="8" name="TextBox 7"/>
          <p:cNvSpPr txBox="1"/>
          <p:nvPr/>
        </p:nvSpPr>
        <p:spPr>
          <a:xfrm>
            <a:off x="990600" y="6172200"/>
            <a:ext cx="7620000" cy="646331"/>
          </a:xfrm>
          <a:prstGeom prst="rect">
            <a:avLst/>
          </a:prstGeom>
          <a:noFill/>
        </p:spPr>
        <p:txBody>
          <a:bodyPr wrap="square" rtlCol="0">
            <a:spAutoFit/>
          </a:bodyPr>
          <a:lstStyle/>
          <a:p>
            <a:r>
              <a:rPr lang="el-GR" dirty="0" smtClean="0">
                <a:solidFill>
                  <a:schemeClr val="tx2">
                    <a:lumMod val="50000"/>
                  </a:schemeClr>
                </a:solidFill>
              </a:rPr>
              <a:t>Λογιστική Τραπεζών</a:t>
            </a:r>
          </a:p>
          <a:p>
            <a:r>
              <a:rPr lang="el-GR" dirty="0" smtClean="0">
                <a:solidFill>
                  <a:schemeClr val="tx2">
                    <a:lumMod val="50000"/>
                  </a:schemeClr>
                </a:solidFill>
              </a:rPr>
              <a:t>ΓΝΩΡΙΜΙΑ ΜΕ ΤΗΝ ΤΡΑΠΕΖΙΚΗ ΕΠΙΧΕΙΡΗΣΗ</a:t>
            </a:r>
            <a:endParaRPr lang="el-GR" dirty="0">
              <a:solidFill>
                <a:schemeClr val="tx2">
                  <a:lumMod val="50000"/>
                </a:schemeClr>
              </a:solidFill>
            </a:endParaRPr>
          </a:p>
        </p:txBody>
      </p:sp>
      <p:cxnSp>
        <p:nvCxnSpPr>
          <p:cNvPr id="9" name="Ευθεία γραμμή σύνδεσης 8"/>
          <p:cNvCxnSpPr/>
          <p:nvPr/>
        </p:nvCxnSpPr>
        <p:spPr>
          <a:xfrm>
            <a:off x="1050600" y="6501384"/>
            <a:ext cx="7524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036185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67834" y="1905000"/>
            <a:ext cx="7408333" cy="3450696"/>
          </a:xfrm>
        </p:spPr>
        <p:txBody>
          <a:bodyPr>
            <a:normAutofit lnSpcReduction="10000"/>
          </a:bodyPr>
          <a:lstStyle/>
          <a:p>
            <a:pPr marL="514350" indent="-514350">
              <a:lnSpc>
                <a:spcPct val="150000"/>
              </a:lnSpc>
              <a:buFont typeface="+mj-lt"/>
              <a:buAutoNum type="arabicPeriod"/>
            </a:pPr>
            <a:r>
              <a:rPr lang="el-GR" sz="2800" dirty="0" smtClean="0">
                <a:solidFill>
                  <a:schemeClr val="accent1">
                    <a:lumMod val="50000"/>
                  </a:schemeClr>
                </a:solidFill>
              </a:rPr>
              <a:t>Εθνική Τράπεζα της Ελλάδος, 1841</a:t>
            </a:r>
          </a:p>
          <a:p>
            <a:pPr marL="514350" indent="-514350">
              <a:lnSpc>
                <a:spcPct val="150000"/>
              </a:lnSpc>
              <a:buFont typeface="+mj-lt"/>
              <a:buAutoNum type="arabicPeriod"/>
            </a:pPr>
            <a:r>
              <a:rPr lang="en-GB" sz="2800" dirty="0" smtClean="0">
                <a:solidFill>
                  <a:schemeClr val="accent1">
                    <a:lumMod val="50000"/>
                  </a:schemeClr>
                </a:solidFill>
              </a:rPr>
              <a:t>Alpha Bank, 1879</a:t>
            </a:r>
          </a:p>
          <a:p>
            <a:pPr marL="514350" indent="-514350">
              <a:lnSpc>
                <a:spcPct val="150000"/>
              </a:lnSpc>
              <a:buFont typeface="+mj-lt"/>
              <a:buAutoNum type="arabicPeriod"/>
            </a:pPr>
            <a:r>
              <a:rPr lang="en-GB" sz="2800" dirty="0" smtClean="0">
                <a:solidFill>
                  <a:schemeClr val="accent1">
                    <a:lumMod val="50000"/>
                  </a:schemeClr>
                </a:solidFill>
              </a:rPr>
              <a:t>Eurobank, 1990</a:t>
            </a:r>
          </a:p>
          <a:p>
            <a:pPr marL="514350" indent="-514350">
              <a:lnSpc>
                <a:spcPct val="150000"/>
              </a:lnSpc>
              <a:buFont typeface="+mj-lt"/>
              <a:buAutoNum type="arabicPeriod"/>
            </a:pPr>
            <a:r>
              <a:rPr lang="el-GR" sz="2800" dirty="0" smtClean="0">
                <a:solidFill>
                  <a:schemeClr val="accent1">
                    <a:lumMod val="50000"/>
                  </a:schemeClr>
                </a:solidFill>
              </a:rPr>
              <a:t>Τράπεζα Πειραιώς, 1991</a:t>
            </a:r>
          </a:p>
          <a:p>
            <a:pPr marL="0" indent="0">
              <a:lnSpc>
                <a:spcPct val="150000"/>
              </a:lnSpc>
              <a:buNone/>
            </a:pPr>
            <a:r>
              <a:rPr lang="el-GR" dirty="0" smtClean="0">
                <a:solidFill>
                  <a:schemeClr val="accent1">
                    <a:lumMod val="50000"/>
                  </a:schemeClr>
                </a:solidFill>
              </a:rPr>
              <a:t>Μη συστημική τράπεζα: Τράπεζα Αττικής</a:t>
            </a:r>
            <a:endParaRPr lang="el-GR" dirty="0">
              <a:solidFill>
                <a:schemeClr val="accent1">
                  <a:lumMod val="50000"/>
                </a:schemeClr>
              </a:solidFill>
            </a:endParaRPr>
          </a:p>
        </p:txBody>
      </p:sp>
      <p:sp>
        <p:nvSpPr>
          <p:cNvPr id="3" name="Title 2"/>
          <p:cNvSpPr>
            <a:spLocks noGrp="1"/>
          </p:cNvSpPr>
          <p:nvPr>
            <p:ph type="title"/>
          </p:nvPr>
        </p:nvSpPr>
        <p:spPr>
          <a:xfrm>
            <a:off x="457200" y="228600"/>
            <a:ext cx="8229600" cy="1252728"/>
          </a:xfrm>
        </p:spPr>
        <p:txBody>
          <a:bodyPr/>
          <a:lstStyle/>
          <a:p>
            <a:pPr algn="ctr"/>
            <a:r>
              <a:rPr lang="el-GR" dirty="0" smtClean="0">
                <a:solidFill>
                  <a:srgbClr val="FF0000"/>
                </a:solidFill>
              </a:rPr>
              <a:t>Ελληνικές συστημικές τράπεζες</a:t>
            </a:r>
            <a:endParaRPr lang="el-GR" dirty="0">
              <a:solidFill>
                <a:srgbClr val="FF0000"/>
              </a:solidFill>
            </a:endParaRPr>
          </a:p>
        </p:txBody>
      </p:sp>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20</a:t>
            </a:r>
            <a:endParaRPr lang="el-GR" sz="2400" b="1" dirty="0"/>
          </a:p>
        </p:txBody>
      </p:sp>
      <p:sp>
        <p:nvSpPr>
          <p:cNvPr id="6" name="Rectangle 28"/>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Κεφ.1</a:t>
            </a:r>
            <a:endParaRPr lang="el-GR" sz="2400" b="1" dirty="0"/>
          </a:p>
        </p:txBody>
      </p:sp>
      <p:sp>
        <p:nvSpPr>
          <p:cNvPr id="8" name="TextBox 7"/>
          <p:cNvSpPr txBox="1"/>
          <p:nvPr/>
        </p:nvSpPr>
        <p:spPr>
          <a:xfrm>
            <a:off x="990600" y="6172200"/>
            <a:ext cx="7620000" cy="646331"/>
          </a:xfrm>
          <a:prstGeom prst="rect">
            <a:avLst/>
          </a:prstGeom>
          <a:noFill/>
        </p:spPr>
        <p:txBody>
          <a:bodyPr wrap="square" rtlCol="0">
            <a:spAutoFit/>
          </a:bodyPr>
          <a:lstStyle/>
          <a:p>
            <a:r>
              <a:rPr lang="el-GR" dirty="0" smtClean="0">
                <a:solidFill>
                  <a:schemeClr val="tx2">
                    <a:lumMod val="50000"/>
                  </a:schemeClr>
                </a:solidFill>
              </a:rPr>
              <a:t>Λογιστική Τραπεζών</a:t>
            </a:r>
          </a:p>
          <a:p>
            <a:r>
              <a:rPr lang="el-GR" dirty="0" smtClean="0">
                <a:solidFill>
                  <a:schemeClr val="tx2">
                    <a:lumMod val="50000"/>
                  </a:schemeClr>
                </a:solidFill>
              </a:rPr>
              <a:t>ΓΝΩΡΙΜΙΑ ΜΕ ΤΗΝ ΤΡΑΠΕΖΙΚΗ ΕΠΙΧΕΙΡΗΣΗ</a:t>
            </a:r>
            <a:endParaRPr lang="el-GR" dirty="0">
              <a:solidFill>
                <a:schemeClr val="tx2">
                  <a:lumMod val="50000"/>
                </a:schemeClr>
              </a:solidFill>
            </a:endParaRPr>
          </a:p>
        </p:txBody>
      </p:sp>
      <p:cxnSp>
        <p:nvCxnSpPr>
          <p:cNvPr id="9" name="Ευθεία γραμμή σύνδεσης 8"/>
          <p:cNvCxnSpPr/>
          <p:nvPr/>
        </p:nvCxnSpPr>
        <p:spPr>
          <a:xfrm>
            <a:off x="1050600" y="6501384"/>
            <a:ext cx="7524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Ευθεία γραμμή σύνδεσης 10"/>
          <p:cNvCxnSpPr/>
          <p:nvPr/>
        </p:nvCxnSpPr>
        <p:spPr>
          <a:xfrm>
            <a:off x="990600" y="4724400"/>
            <a:ext cx="21600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422106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1284</TotalTime>
  <Words>931</Words>
  <Application>Microsoft Office PowerPoint</Application>
  <PresentationFormat>Προβολή στην οθόνη (4:3)</PresentationFormat>
  <Paragraphs>232</Paragraphs>
  <Slides>21</Slides>
  <Notes>2</Notes>
  <HiddenSlides>0</HiddenSlides>
  <MMClips>0</MMClips>
  <ScaleCrop>false</ScaleCrop>
  <HeadingPairs>
    <vt:vector size="4" baseType="variant">
      <vt:variant>
        <vt:lpstr>Θέμα</vt:lpstr>
      </vt:variant>
      <vt:variant>
        <vt:i4>1</vt:i4>
      </vt:variant>
      <vt:variant>
        <vt:lpstr>Τίτλοι διαφανειών</vt:lpstr>
      </vt:variant>
      <vt:variant>
        <vt:i4>21</vt:i4>
      </vt:variant>
    </vt:vector>
  </HeadingPairs>
  <TitlesOfParts>
    <vt:vector size="22" baseType="lpstr">
      <vt:lpstr>Waveform</vt:lpstr>
      <vt:lpstr>Παρουσίαση του PowerPoint</vt:lpstr>
      <vt:lpstr>Παρουσίαση του PowerPoint</vt:lpstr>
      <vt:lpstr>Δραστηριότητες  των εμπορικών τραπεζών</vt:lpstr>
      <vt:lpstr>Εμπόριο χρήματος</vt:lpstr>
      <vt:lpstr>«Εμπόριο» πίστης</vt:lpstr>
      <vt:lpstr>Πράξεις αντιστάθμισης και ανάληψης κινδύνων</vt:lpstr>
      <vt:lpstr>Πράξεις διαχείρισης της ρευστότητας</vt:lpstr>
      <vt:lpstr>Επενδυτικές δραστηριότητες</vt:lpstr>
      <vt:lpstr>Λοιπές δραστηριότητες</vt:lpstr>
      <vt:lpstr>Παρουσίαση του PowerPoint</vt:lpstr>
      <vt:lpstr>Κατηγορίες τραπεζών</vt:lpstr>
      <vt:lpstr>Επενδυτικές τράπεζες</vt:lpstr>
      <vt:lpstr>Κεντρικές Τράπεζες</vt:lpstr>
      <vt:lpstr>Μεγάλοι σταθμοί στην ιστορία  των εμπορικών τραπεζών</vt:lpstr>
      <vt:lpstr>Μεγάλοι σταθμοί στην ιστορία  των εμπορικών τραπεζών (συνέχεια)</vt:lpstr>
      <vt:lpstr>Συνοπτική ιστορία  επενδυτικών τραπεζών</vt:lpstr>
      <vt:lpstr>Συνοπτική ιστορία  επενδυτικών τραπεζών (συνέχεια)</vt:lpstr>
      <vt:lpstr>Σταθμοί-ορόσημα στην εξέλιξη των Κεντρικών Τραπεζών</vt:lpstr>
      <vt:lpstr>Οι μεγάλες Κεντρικές Τράπεζες  κατά σειρά ίδρυσής τους</vt:lpstr>
      <vt:lpstr>Τραπεζίτες δια μέσου των αιώνων</vt:lpstr>
      <vt:lpstr>Ελληνικές συστημικές τράπεζες</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ΛΟΓΙΣΤΙΚΗ ΤΡΑΠΕΖΩΝ</dc:title>
  <dc:creator>Emmanouil Kornilakis</dc:creator>
  <cp:lastModifiedBy>Diplographia</cp:lastModifiedBy>
  <cp:revision>303</cp:revision>
  <cp:lastPrinted>2018-11-20T11:13:29Z</cp:lastPrinted>
  <dcterms:created xsi:type="dcterms:W3CDTF">2006-08-16T00:00:00Z</dcterms:created>
  <dcterms:modified xsi:type="dcterms:W3CDTF">2019-03-22T09:56:22Z</dcterms:modified>
</cp:coreProperties>
</file>