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76"/>
  </p:notesMasterIdLst>
  <p:handoutMasterIdLst>
    <p:handoutMasterId r:id="rId77"/>
  </p:handout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3" r:id="rId17"/>
    <p:sldId id="272" r:id="rId18"/>
    <p:sldId id="274" r:id="rId19"/>
    <p:sldId id="276" r:id="rId20"/>
    <p:sldId id="277" r:id="rId21"/>
    <p:sldId id="278" r:id="rId22"/>
    <p:sldId id="279" r:id="rId23"/>
    <p:sldId id="280" r:id="rId24"/>
    <p:sldId id="281" r:id="rId25"/>
    <p:sldId id="329" r:id="rId26"/>
    <p:sldId id="330" r:id="rId27"/>
    <p:sldId id="33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87" autoAdjust="0"/>
    <p:restoredTop sz="88790" autoAdjust="0"/>
  </p:normalViewPr>
  <p:slideViewPr>
    <p:cSldViewPr>
      <p:cViewPr>
        <p:scale>
          <a:sx n="90" d="100"/>
          <a:sy n="90" d="100"/>
        </p:scale>
        <p:origin x="-2232" y="-6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3884613" y="0"/>
            <a:ext cx="2971800" cy="496332"/>
          </a:xfrm>
          <a:prstGeom prst="rect">
            <a:avLst/>
          </a:prstGeom>
        </p:spPr>
        <p:txBody>
          <a:bodyPr vert="horz" lIns="91440" tIns="45720" rIns="91440" bIns="45720" rtlCol="0"/>
          <a:lstStyle>
            <a:lvl1pPr algn="r">
              <a:defRPr sz="1200"/>
            </a:lvl1pPr>
          </a:lstStyle>
          <a:p>
            <a:fld id="{C1C869E4-D0DF-4809-8101-76A5DB111747}" type="datetimeFigureOut">
              <a:rPr lang="el-GR" smtClean="0"/>
              <a:t>27/10/2016</a:t>
            </a:fld>
            <a:endParaRPr lang="el-GR"/>
          </a:p>
        </p:txBody>
      </p:sp>
      <p:sp>
        <p:nvSpPr>
          <p:cNvPr id="4" name="Θέση υποσέλιδου 3"/>
          <p:cNvSpPr>
            <a:spLocks noGrp="1"/>
          </p:cNvSpPr>
          <p:nvPr>
            <p:ph type="ftr" sz="quarter" idx="2"/>
          </p:nvPr>
        </p:nvSpPr>
        <p:spPr>
          <a:xfrm>
            <a:off x="0" y="9428583"/>
            <a:ext cx="2971800" cy="496332"/>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3884613" y="9428583"/>
            <a:ext cx="2971800" cy="496332"/>
          </a:xfrm>
          <a:prstGeom prst="rect">
            <a:avLst/>
          </a:prstGeom>
        </p:spPr>
        <p:txBody>
          <a:bodyPr vert="horz" lIns="91440" tIns="45720" rIns="91440" bIns="45720" rtlCol="0" anchor="b"/>
          <a:lstStyle>
            <a:lvl1pPr algn="r">
              <a:defRPr sz="1200"/>
            </a:lvl1pPr>
          </a:lstStyle>
          <a:p>
            <a:fld id="{1EF0D77F-3A38-4DE2-9663-C0AD985FFEC7}" type="slidenum">
              <a:rPr lang="el-GR" smtClean="0"/>
              <a:t>‹#›</a:t>
            </a:fld>
            <a:endParaRPr lang="el-GR"/>
          </a:p>
        </p:txBody>
      </p:sp>
    </p:spTree>
    <p:extLst>
      <p:ext uri="{BB962C8B-B14F-4D97-AF65-F5344CB8AC3E}">
        <p14:creationId xmlns:p14="http://schemas.microsoft.com/office/powerpoint/2010/main" val="4285529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7490301A-E4B9-46CE-9BEB-49722D941A0D}" type="datetimeFigureOut">
              <a:rPr lang="el-GR" smtClean="0"/>
              <a:t>27/10/2016</a:t>
            </a:fld>
            <a:endParaRPr lang="el-GR"/>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A0861959-5CEF-4A99-8285-A7CDC6FD63AD}" type="slidenum">
              <a:rPr lang="el-GR" smtClean="0"/>
              <a:t>‹#›</a:t>
            </a:fld>
            <a:endParaRPr lang="el-GR"/>
          </a:p>
        </p:txBody>
      </p:sp>
    </p:spTree>
    <p:extLst>
      <p:ext uri="{BB962C8B-B14F-4D97-AF65-F5344CB8AC3E}">
        <p14:creationId xmlns:p14="http://schemas.microsoft.com/office/powerpoint/2010/main" val="2727307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A0861959-5CEF-4A99-8285-A7CDC6FD63AD}" type="slidenum">
              <a:rPr lang="el-GR" smtClean="0"/>
              <a:t>1</a:t>
            </a:fld>
            <a:endParaRPr lang="el-GR"/>
          </a:p>
        </p:txBody>
      </p:sp>
    </p:spTree>
    <p:extLst>
      <p:ext uri="{BB962C8B-B14F-4D97-AF65-F5344CB8AC3E}">
        <p14:creationId xmlns:p14="http://schemas.microsoft.com/office/powerpoint/2010/main" val="3689317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D8BD707-D9CF-40AE-B4C6-C98DA3205C09}" type="datetimeFigureOut">
              <a:rPr lang="en-US" smtClean="0"/>
              <a:pPr/>
              <a:t>10/27/2016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0" b="99630" l="382" r="100000">
                        <a14:foregroundMark x1="23919" y1="17222" x2="23919" y2="17222"/>
                        <a14:foregroundMark x1="12723" y1="47778" x2="12723" y2="47778"/>
                        <a14:foregroundMark x1="35115" y1="45926" x2="35115" y2="45926"/>
                        <a14:foregroundMark x1="61196" y1="45926" x2="61196" y2="45926"/>
                        <a14:foregroundMark x1="77099" y1="20370" x2="77099" y2="20370"/>
                        <a14:foregroundMark x1="51272" y1="18148" x2="51272" y2="18148"/>
                        <a14:foregroundMark x1="67557" y1="14444" x2="67557" y2="14444"/>
                        <a14:foregroundMark x1="81170" y1="12037" x2="81170" y2="12037"/>
                        <a14:foregroundMark x1="41730" y1="60741" x2="41730" y2="60741"/>
                        <a14:foregroundMark x1="22392" y1="9259" x2="22392" y2="9259"/>
                        <a14:foregroundMark x1="74555" y1="8333" x2="74555" y2="8333"/>
                        <a14:foregroundMark x1="49746" y1="79630" x2="49746" y2="79630"/>
                        <a14:foregroundMark x1="44911" y1="12593" x2="44911" y2="12593"/>
                        <a14:foregroundMark x1="46565" y1="88519" x2="46565" y2="88519"/>
                        <a14:foregroundMark x1="73282" y1="87593" x2="73282" y2="87593"/>
                        <a14:foregroundMark x1="76081" y1="77407" x2="76081" y2="77407"/>
                        <a14:foregroundMark x1="68193" y1="72778" x2="68193" y2="72778"/>
                        <a14:foregroundMark x1="24936" y1="75000" x2="24936" y2="75000"/>
                        <a14:foregroundMark x1="30662" y1="24630" x2="30662" y2="24630"/>
                        <a14:foregroundMark x1="54453" y1="10741" x2="54453" y2="10741"/>
                        <a14:foregroundMark x1="44911" y1="25556" x2="44911" y2="25556"/>
                        <a14:foregroundMark x1="49364" y1="71852" x2="49364" y2="71852"/>
                        <a14:foregroundMark x1="24300" y1="88519" x2="24300" y2="88519"/>
                        <a14:foregroundMark x1="18193" y1="77778" x2="18193" y2="77778"/>
                        <a14:foregroundMark x1="82443" y1="80556" x2="82443" y2="80556"/>
                        <a14:foregroundMark x1="30662" y1="83333" x2="30662" y2="83333"/>
                        <a14:foregroundMark x1="78626" y1="69074" x2="78626" y2="69074"/>
                        <a14:foregroundMark x1="30916" y1="74074" x2="30916" y2="74074"/>
                      </a14:backgroundRemoval>
                    </a14:imgEffect>
                  </a14:imgLayer>
                </a14:imgProps>
              </a:ext>
              <a:ext uri="{28A0092B-C50C-407E-A947-70E740481C1C}">
                <a14:useLocalDpi xmlns:a14="http://schemas.microsoft.com/office/drawing/2010/main" val="0"/>
              </a:ext>
            </a:extLst>
          </a:blip>
          <a:stretch>
            <a:fillRect/>
          </a:stretch>
        </p:blipFill>
        <p:spPr>
          <a:xfrm>
            <a:off x="2176272" y="685800"/>
            <a:ext cx="4791456" cy="3291840"/>
          </a:xfrm>
          <a:prstGeom prst="rect">
            <a:avLst/>
          </a:prstGeom>
          <a:noFill/>
          <a:ln>
            <a:noFill/>
          </a:ln>
        </p:spPr>
        <p:style>
          <a:lnRef idx="1">
            <a:schemeClr val="accent5"/>
          </a:lnRef>
          <a:fillRef idx="1001">
            <a:schemeClr val="lt2"/>
          </a:fillRef>
          <a:effectRef idx="1">
            <a:schemeClr val="accent5"/>
          </a:effectRef>
          <a:fontRef idx="minor">
            <a:schemeClr val="dk1"/>
          </a:fontRef>
        </p:style>
      </p:pic>
      <p:sp>
        <p:nvSpPr>
          <p:cNvPr id="2" name="Title 1"/>
          <p:cNvSpPr>
            <a:spLocks noGrp="1"/>
          </p:cNvSpPr>
          <p:nvPr>
            <p:ph type="ctrTitle"/>
          </p:nvPr>
        </p:nvSpPr>
        <p:spPr>
          <a:xfrm>
            <a:off x="685800" y="4052879"/>
            <a:ext cx="7772400" cy="976321"/>
          </a:xfrm>
        </p:spPr>
        <p:txBody>
          <a:bodyPr>
            <a:normAutofit/>
          </a:bodyPr>
          <a:lstStyle/>
          <a:p>
            <a:r>
              <a:rPr lang="el-GR" dirty="0" smtClean="0">
                <a:solidFill>
                  <a:schemeClr val="accent2">
                    <a:lumMod val="75000"/>
                  </a:schemeClr>
                </a:solidFill>
              </a:rPr>
              <a:t>ΕΤΑΙΡΙΚΗ ΔΙΑΚΥΒΕΡΝΗΣΗ</a:t>
            </a:r>
            <a:endParaRPr lang="el-GR" dirty="0">
              <a:solidFill>
                <a:schemeClr val="accent2">
                  <a:lumMod val="75000"/>
                </a:schemeClr>
              </a:solidFill>
            </a:endParaRPr>
          </a:p>
        </p:txBody>
      </p:sp>
    </p:spTree>
    <p:extLst>
      <p:ext uri="{BB962C8B-B14F-4D97-AF65-F5344CB8AC3E}">
        <p14:creationId xmlns:p14="http://schemas.microsoft.com/office/powerpoint/2010/main" val="423977882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lnSpc>
                <a:spcPct val="150000"/>
              </a:lnSpc>
              <a:buNone/>
            </a:pPr>
            <a:r>
              <a:rPr lang="el-GR" sz="2800" dirty="0" smtClean="0">
                <a:solidFill>
                  <a:schemeClr val="accent1">
                    <a:lumMod val="50000"/>
                  </a:schemeClr>
                </a:solidFill>
              </a:rPr>
              <a:t>Πρόκειται για το πλαίσιο αρχών και κανόνων αντιμετώπισης των προβλημάτων διακυβέρνησης, που προκύπτουν σε όλες τις φάσεις λειτουργίας των επιχειρήσεων.</a:t>
            </a:r>
            <a:endParaRPr lang="el-GR" sz="2800" dirty="0">
              <a:solidFill>
                <a:schemeClr val="accent1">
                  <a:lumMod val="50000"/>
                </a:schemeClr>
              </a:solidFill>
            </a:endParaRPr>
          </a:p>
        </p:txBody>
      </p:sp>
      <p:sp>
        <p:nvSpPr>
          <p:cNvPr id="3" name="Title 2"/>
          <p:cNvSpPr>
            <a:spLocks noGrp="1"/>
          </p:cNvSpPr>
          <p:nvPr>
            <p:ph type="title"/>
          </p:nvPr>
        </p:nvSpPr>
        <p:spPr/>
        <p:txBody>
          <a:bodyPr/>
          <a:lstStyle/>
          <a:p>
            <a:pPr algn="ctr"/>
            <a:r>
              <a:rPr lang="el-GR" dirty="0" smtClean="0">
                <a:solidFill>
                  <a:srgbClr val="FF0000"/>
                </a:solidFill>
              </a:rPr>
              <a:t>Εταιρική Διακυβέρνηση</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2</a:t>
            </a:r>
            <a:endParaRPr lang="el-GR" sz="2400" b="1" dirty="0"/>
          </a:p>
        </p:txBody>
      </p:sp>
    </p:spTree>
    <p:extLst>
      <p:ext uri="{BB962C8B-B14F-4D97-AF65-F5344CB8AC3E}">
        <p14:creationId xmlns:p14="http://schemas.microsoft.com/office/powerpoint/2010/main" val="317036185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buBlip>
                <a:blip r:embed="rId2"/>
              </a:buBlip>
            </a:pPr>
            <a:r>
              <a:rPr lang="el-GR" sz="2400" dirty="0" smtClean="0">
                <a:solidFill>
                  <a:schemeClr val="accent1">
                    <a:lumMod val="50000"/>
                  </a:schemeClr>
                </a:solidFill>
              </a:rPr>
              <a:t>Α. Οι πηγές των προβλημάτων διακυβέρνησης</a:t>
            </a:r>
          </a:p>
          <a:p>
            <a:pPr>
              <a:lnSpc>
                <a:spcPct val="150000"/>
              </a:lnSpc>
              <a:buBlip>
                <a:blip r:embed="rId2"/>
              </a:buBlip>
            </a:pPr>
            <a:r>
              <a:rPr lang="el-GR" sz="2400" dirty="0" smtClean="0">
                <a:solidFill>
                  <a:schemeClr val="accent1">
                    <a:lumMod val="50000"/>
                  </a:schemeClr>
                </a:solidFill>
              </a:rPr>
              <a:t>Β. Το πλαίσιο της διακυβέρνησης</a:t>
            </a:r>
          </a:p>
          <a:p>
            <a:pPr>
              <a:lnSpc>
                <a:spcPct val="150000"/>
              </a:lnSpc>
              <a:buBlip>
                <a:blip r:embed="rId2"/>
              </a:buBlip>
            </a:pPr>
            <a:r>
              <a:rPr lang="el-GR" sz="2400" dirty="0" smtClean="0">
                <a:solidFill>
                  <a:schemeClr val="accent1">
                    <a:lumMod val="50000"/>
                  </a:schemeClr>
                </a:solidFill>
              </a:rPr>
              <a:t>Γ. Ρυθμίσεις για το ΔΣ</a:t>
            </a:r>
          </a:p>
          <a:p>
            <a:pPr>
              <a:lnSpc>
                <a:spcPct val="150000"/>
              </a:lnSpc>
              <a:buBlip>
                <a:blip r:embed="rId2"/>
              </a:buBlip>
            </a:pPr>
            <a:r>
              <a:rPr lang="el-GR" sz="2400" dirty="0" smtClean="0">
                <a:solidFill>
                  <a:schemeClr val="accent1">
                    <a:lumMod val="50000"/>
                  </a:schemeClr>
                </a:solidFill>
              </a:rPr>
              <a:t>Δ. Ρυθμίσεις για την εσωτερική οργάνωση</a:t>
            </a:r>
          </a:p>
          <a:p>
            <a:pPr>
              <a:lnSpc>
                <a:spcPct val="150000"/>
              </a:lnSpc>
              <a:buBlip>
                <a:blip r:embed="rId2"/>
              </a:buBlip>
            </a:pPr>
            <a:r>
              <a:rPr lang="el-GR" sz="2400" dirty="0" smtClean="0">
                <a:solidFill>
                  <a:schemeClr val="accent1">
                    <a:lumMod val="50000"/>
                  </a:schemeClr>
                </a:solidFill>
              </a:rPr>
              <a:t>Ε. Δικαιώματα των μετόχων μειοψηφίας</a:t>
            </a:r>
            <a:endParaRPr lang="el-GR" sz="2400" dirty="0">
              <a:solidFill>
                <a:schemeClr val="accent1">
                  <a:lumMod val="50000"/>
                </a:schemeClr>
              </a:solidFill>
            </a:endParaRPr>
          </a:p>
        </p:txBody>
      </p:sp>
      <p:sp>
        <p:nvSpPr>
          <p:cNvPr id="3" name="Title 2"/>
          <p:cNvSpPr>
            <a:spLocks noGrp="1"/>
          </p:cNvSpPr>
          <p:nvPr>
            <p:ph type="title"/>
          </p:nvPr>
        </p:nvSpPr>
        <p:spPr/>
        <p:txBody>
          <a:bodyPr/>
          <a:lstStyle/>
          <a:p>
            <a:pPr algn="ctr"/>
            <a:r>
              <a:rPr lang="el-GR" dirty="0" smtClean="0">
                <a:solidFill>
                  <a:srgbClr val="FF0000"/>
                </a:solidFill>
              </a:rPr>
              <a:t>Οργάνωση της παρουσίασης</a:t>
            </a:r>
            <a:endParaRPr lang="el-GR"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6" name="Rectangle 5"/>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3</a:t>
            </a:r>
            <a:endParaRPr lang="el-GR" sz="2400" b="1" dirty="0"/>
          </a:p>
        </p:txBody>
      </p:sp>
    </p:spTree>
    <p:extLst>
      <p:ext uri="{BB962C8B-B14F-4D97-AF65-F5344CB8AC3E}">
        <p14:creationId xmlns:p14="http://schemas.microsoft.com/office/powerpoint/2010/main" val="311001250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829733"/>
          </a:xfrm>
        </p:spPr>
        <p:txBody>
          <a:bodyPr>
            <a:normAutofit fontScale="47500" lnSpcReduction="20000"/>
          </a:bodyPr>
          <a:lstStyle/>
          <a:p>
            <a:pPr marL="0" indent="0">
              <a:lnSpc>
                <a:spcPct val="150000"/>
              </a:lnSpc>
              <a:buNone/>
            </a:pPr>
            <a:endParaRPr lang="en-GB" sz="2400" dirty="0" smtClean="0">
              <a:solidFill>
                <a:schemeClr val="accent1">
                  <a:lumMod val="50000"/>
                </a:schemeClr>
              </a:solidFill>
            </a:endParaRPr>
          </a:p>
          <a:p>
            <a:pPr marL="0" indent="0">
              <a:lnSpc>
                <a:spcPct val="150000"/>
              </a:lnSpc>
              <a:buNone/>
            </a:pPr>
            <a:r>
              <a:rPr lang="el-GR" dirty="0" smtClean="0">
                <a:solidFill>
                  <a:schemeClr val="accent1">
                    <a:lumMod val="50000"/>
                  </a:schemeClr>
                </a:solidFill>
              </a:rPr>
              <a:t>	</a:t>
            </a:r>
          </a:p>
          <a:p>
            <a:pPr marL="0" indent="0">
              <a:lnSpc>
                <a:spcPct val="150000"/>
              </a:lnSpc>
              <a:buNone/>
            </a:pPr>
            <a:r>
              <a:rPr lang="el-GR" sz="2000" dirty="0" smtClean="0">
                <a:solidFill>
                  <a:schemeClr val="accent1">
                    <a:lumMod val="50000"/>
                  </a:schemeClr>
                </a:solidFill>
              </a:rPr>
              <a:t>	</a:t>
            </a:r>
            <a:endParaRPr lang="el-GR" sz="2400" dirty="0">
              <a:solidFill>
                <a:schemeClr val="accent1">
                  <a:lumMod val="50000"/>
                </a:schemeClr>
              </a:solidFill>
            </a:endParaRPr>
          </a:p>
        </p:txBody>
      </p:sp>
      <p:sp>
        <p:nvSpPr>
          <p:cNvPr id="3" name="Title 2"/>
          <p:cNvSpPr>
            <a:spLocks noGrp="1"/>
          </p:cNvSpPr>
          <p:nvPr>
            <p:ph type="title"/>
          </p:nvPr>
        </p:nvSpPr>
        <p:spPr/>
        <p:txBody>
          <a:bodyPr>
            <a:normAutofit fontScale="90000"/>
          </a:bodyPr>
          <a:lstStyle/>
          <a:p>
            <a:pPr algn="ctr"/>
            <a:r>
              <a:rPr lang="el-GR" dirty="0" smtClean="0">
                <a:solidFill>
                  <a:srgbClr val="FF0000"/>
                </a:solidFill>
              </a:rPr>
              <a:t>Η μετοχική δομή </a:t>
            </a:r>
            <a:br>
              <a:rPr lang="el-GR" dirty="0" smtClean="0">
                <a:solidFill>
                  <a:srgbClr val="FF0000"/>
                </a:solidFill>
              </a:rPr>
            </a:br>
            <a:r>
              <a:rPr lang="el-GR" dirty="0" smtClean="0">
                <a:solidFill>
                  <a:srgbClr val="FF0000"/>
                </a:solidFill>
              </a:rPr>
              <a:t>ως πηγή των προβλημάτων</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6" name="Rectangle 5"/>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a:t>
            </a:r>
            <a:endParaRPr lang="el-GR" sz="2400" b="1" dirty="0"/>
          </a:p>
        </p:txBody>
      </p:sp>
      <p:cxnSp>
        <p:nvCxnSpPr>
          <p:cNvPr id="7" name="Straight Connector 6"/>
          <p:cNvCxnSpPr>
            <a:stCxn id="2" idx="0"/>
          </p:cNvCxnSpPr>
          <p:nvPr/>
        </p:nvCxnSpPr>
        <p:spPr>
          <a:xfrm flipH="1">
            <a:off x="2590800" y="2675467"/>
            <a:ext cx="1985434"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2" idx="0"/>
          </p:cNvCxnSpPr>
          <p:nvPr/>
        </p:nvCxnSpPr>
        <p:spPr>
          <a:xfrm>
            <a:off x="4576234" y="2675467"/>
            <a:ext cx="1980000" cy="719999"/>
          </a:xfrm>
          <a:prstGeom prst="line">
            <a:avLst/>
          </a:prstGeom>
        </p:spPr>
        <p:style>
          <a:lnRef idx="1">
            <a:schemeClr val="accent1"/>
          </a:lnRef>
          <a:fillRef idx="0">
            <a:schemeClr val="accent1"/>
          </a:fillRef>
          <a:effectRef idx="0">
            <a:schemeClr val="accent1"/>
          </a:effectRef>
          <a:fontRef idx="minor">
            <a:schemeClr val="tx1"/>
          </a:fontRef>
        </p:style>
      </p:cxnSp>
      <p:sp>
        <p:nvSpPr>
          <p:cNvPr id="18" name="Content Placeholder 1"/>
          <p:cNvSpPr txBox="1">
            <a:spLocks/>
          </p:cNvSpPr>
          <p:nvPr/>
        </p:nvSpPr>
        <p:spPr>
          <a:xfrm>
            <a:off x="685800" y="3657600"/>
            <a:ext cx="7408333" cy="829733"/>
          </a:xfrm>
          <a:prstGeom prst="rect">
            <a:avLst/>
          </a:prstGeom>
        </p:spPr>
        <p:txBody>
          <a:bodyPr vert="horz" lIns="91440" tIns="45720" rIns="91440" bIns="45720" rtlCol="0">
            <a:normAutofit fontScale="47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nSpc>
                <a:spcPct val="150000"/>
              </a:lnSpc>
              <a:buFont typeface="Symbol" pitchFamily="18" charset="2"/>
              <a:buNone/>
            </a:pPr>
            <a:endParaRPr lang="en-GB" smtClean="0">
              <a:solidFill>
                <a:schemeClr val="accent1">
                  <a:lumMod val="50000"/>
                </a:schemeClr>
              </a:solidFill>
            </a:endParaRPr>
          </a:p>
          <a:p>
            <a:pPr marL="0" indent="0">
              <a:lnSpc>
                <a:spcPct val="150000"/>
              </a:lnSpc>
              <a:buFont typeface="Symbol" pitchFamily="18" charset="2"/>
              <a:buNone/>
            </a:pPr>
            <a:r>
              <a:rPr lang="el-GR" smtClean="0">
                <a:solidFill>
                  <a:schemeClr val="accent1">
                    <a:lumMod val="50000"/>
                  </a:schemeClr>
                </a:solidFill>
              </a:rPr>
              <a:t>	</a:t>
            </a:r>
          </a:p>
          <a:p>
            <a:pPr marL="0" indent="0">
              <a:lnSpc>
                <a:spcPct val="150000"/>
              </a:lnSpc>
              <a:buFont typeface="Symbol" pitchFamily="18" charset="2"/>
              <a:buNone/>
            </a:pPr>
            <a:r>
              <a:rPr lang="el-GR" sz="2000" smtClean="0">
                <a:solidFill>
                  <a:schemeClr val="accent1">
                    <a:lumMod val="50000"/>
                  </a:schemeClr>
                </a:solidFill>
              </a:rPr>
              <a:t>	</a:t>
            </a:r>
            <a:endParaRPr lang="el-GR" dirty="0">
              <a:solidFill>
                <a:schemeClr val="accent1">
                  <a:lumMod val="50000"/>
                </a:schemeClr>
              </a:solidFill>
            </a:endParaRPr>
          </a:p>
        </p:txBody>
      </p:sp>
      <p:sp>
        <p:nvSpPr>
          <p:cNvPr id="20" name="TextBox 19"/>
          <p:cNvSpPr txBox="1"/>
          <p:nvPr/>
        </p:nvSpPr>
        <p:spPr>
          <a:xfrm>
            <a:off x="533400" y="3360509"/>
            <a:ext cx="4038600" cy="2354491"/>
          </a:xfrm>
          <a:prstGeom prst="rect">
            <a:avLst/>
          </a:prstGeom>
          <a:noFill/>
        </p:spPr>
        <p:txBody>
          <a:bodyPr wrap="square" rtlCol="0">
            <a:spAutoFit/>
          </a:bodyPr>
          <a:lstStyle/>
          <a:p>
            <a:pPr algn="ctr">
              <a:lnSpc>
                <a:spcPct val="150000"/>
              </a:lnSpc>
            </a:pPr>
            <a:r>
              <a:rPr lang="el-GR" sz="2000" dirty="0" smtClean="0">
                <a:solidFill>
                  <a:schemeClr val="accent1">
                    <a:lumMod val="50000"/>
                  </a:schemeClr>
                </a:solidFill>
              </a:rPr>
              <a:t>Πολυμετοχική δομή</a:t>
            </a:r>
          </a:p>
          <a:p>
            <a:pPr algn="ctr">
              <a:lnSpc>
                <a:spcPct val="150000"/>
              </a:lnSpc>
            </a:pPr>
            <a:r>
              <a:rPr lang="el-GR" dirty="0" smtClean="0">
                <a:solidFill>
                  <a:schemeClr val="accent1">
                    <a:lumMod val="50000"/>
                  </a:schemeClr>
                </a:solidFill>
              </a:rPr>
              <a:t>(Αμερική, Αγγλία)</a:t>
            </a:r>
          </a:p>
          <a:p>
            <a:pPr algn="ctr">
              <a:lnSpc>
                <a:spcPct val="150000"/>
              </a:lnSpc>
            </a:pPr>
            <a:endParaRPr lang="el-GR" sz="2000" dirty="0">
              <a:solidFill>
                <a:schemeClr val="accent1">
                  <a:lumMod val="50000"/>
                </a:schemeClr>
              </a:solidFill>
            </a:endParaRPr>
          </a:p>
          <a:p>
            <a:pPr algn="ctr">
              <a:lnSpc>
                <a:spcPct val="150000"/>
              </a:lnSpc>
            </a:pPr>
            <a:endParaRPr lang="el-GR" sz="2000" dirty="0" smtClean="0">
              <a:solidFill>
                <a:schemeClr val="accent1">
                  <a:lumMod val="50000"/>
                </a:schemeClr>
              </a:solidFill>
            </a:endParaRPr>
          </a:p>
          <a:p>
            <a:pPr algn="ctr">
              <a:lnSpc>
                <a:spcPct val="150000"/>
              </a:lnSpc>
            </a:pPr>
            <a:r>
              <a:rPr lang="el-GR" sz="2000" dirty="0" smtClean="0">
                <a:solidFill>
                  <a:schemeClr val="accent1">
                    <a:lumMod val="50000"/>
                  </a:schemeClr>
                </a:solidFill>
              </a:rPr>
              <a:t>Πρόβλημα εντολέα-εντολοδόχου</a:t>
            </a:r>
            <a:endParaRPr lang="el-GR" sz="2000" dirty="0">
              <a:solidFill>
                <a:schemeClr val="accent1">
                  <a:lumMod val="50000"/>
                </a:schemeClr>
              </a:solidFill>
            </a:endParaRPr>
          </a:p>
        </p:txBody>
      </p:sp>
      <p:sp>
        <p:nvSpPr>
          <p:cNvPr id="21" name="TextBox 20"/>
          <p:cNvSpPr txBox="1"/>
          <p:nvPr/>
        </p:nvSpPr>
        <p:spPr>
          <a:xfrm>
            <a:off x="4576234" y="3352800"/>
            <a:ext cx="4038600" cy="2862322"/>
          </a:xfrm>
          <a:prstGeom prst="rect">
            <a:avLst/>
          </a:prstGeom>
          <a:noFill/>
        </p:spPr>
        <p:txBody>
          <a:bodyPr wrap="square" rtlCol="0">
            <a:spAutoFit/>
          </a:bodyPr>
          <a:lstStyle/>
          <a:p>
            <a:pPr algn="ctr">
              <a:lnSpc>
                <a:spcPct val="150000"/>
              </a:lnSpc>
            </a:pPr>
            <a:r>
              <a:rPr lang="el-GR" sz="2000" dirty="0" smtClean="0">
                <a:solidFill>
                  <a:schemeClr val="accent1">
                    <a:lumMod val="50000"/>
                  </a:schemeClr>
                </a:solidFill>
              </a:rPr>
              <a:t>Συγκέντρωση ιδιοκτησίας</a:t>
            </a:r>
          </a:p>
          <a:p>
            <a:pPr algn="ctr">
              <a:lnSpc>
                <a:spcPct val="150000"/>
              </a:lnSpc>
            </a:pPr>
            <a:r>
              <a:rPr lang="el-GR" sz="2000" dirty="0" smtClean="0">
                <a:solidFill>
                  <a:schemeClr val="accent1">
                    <a:lumMod val="50000"/>
                  </a:schemeClr>
                </a:solidFill>
              </a:rPr>
              <a:t>(Ευρώπη)</a:t>
            </a:r>
            <a:endParaRPr lang="el-GR" sz="2000" dirty="0">
              <a:solidFill>
                <a:schemeClr val="accent1">
                  <a:lumMod val="50000"/>
                </a:schemeClr>
              </a:solidFill>
            </a:endParaRPr>
          </a:p>
          <a:p>
            <a:pPr algn="ctr"/>
            <a:endParaRPr lang="el-GR" sz="2000" dirty="0">
              <a:solidFill>
                <a:schemeClr val="accent1">
                  <a:lumMod val="50000"/>
                </a:schemeClr>
              </a:solidFill>
            </a:endParaRPr>
          </a:p>
          <a:p>
            <a:pPr algn="ctr"/>
            <a:endParaRPr lang="el-GR" sz="2000" dirty="0" smtClean="0">
              <a:solidFill>
                <a:schemeClr val="accent1">
                  <a:lumMod val="50000"/>
                </a:schemeClr>
              </a:solidFill>
            </a:endParaRPr>
          </a:p>
          <a:p>
            <a:pPr algn="ctr"/>
            <a:endParaRPr lang="el-GR" sz="2000" dirty="0">
              <a:solidFill>
                <a:schemeClr val="accent1">
                  <a:lumMod val="50000"/>
                </a:schemeClr>
              </a:solidFill>
            </a:endParaRPr>
          </a:p>
          <a:p>
            <a:pPr algn="ctr"/>
            <a:r>
              <a:rPr lang="el-GR" sz="2000" dirty="0" smtClean="0">
                <a:solidFill>
                  <a:schemeClr val="accent1">
                    <a:lumMod val="50000"/>
                  </a:schemeClr>
                </a:solidFill>
              </a:rPr>
              <a:t>Πρόβλημα καταχρηστικής εκμετάλλευσης των μετόχων μειοψηφίας</a:t>
            </a:r>
            <a:endParaRPr lang="el-GR" sz="2000" dirty="0">
              <a:solidFill>
                <a:schemeClr val="accent1">
                  <a:lumMod val="50000"/>
                </a:schemeClr>
              </a:solidFill>
            </a:endParaRPr>
          </a:p>
        </p:txBody>
      </p:sp>
      <p:cxnSp>
        <p:nvCxnSpPr>
          <p:cNvPr id="23" name="Straight Arrow Connector 22"/>
          <p:cNvCxnSpPr/>
          <p:nvPr/>
        </p:nvCxnSpPr>
        <p:spPr>
          <a:xfrm>
            <a:off x="2552700" y="4343400"/>
            <a:ext cx="0" cy="8153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A1</a:t>
            </a:r>
            <a:endParaRPr lang="el-GR" sz="2400" b="1" dirty="0"/>
          </a:p>
        </p:txBody>
      </p:sp>
      <p:cxnSp>
        <p:nvCxnSpPr>
          <p:cNvPr id="14" name="Straight Arrow Connector 22"/>
          <p:cNvCxnSpPr/>
          <p:nvPr/>
        </p:nvCxnSpPr>
        <p:spPr>
          <a:xfrm>
            <a:off x="6595534" y="4366230"/>
            <a:ext cx="0" cy="8153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965121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3600" b="1" dirty="0">
                <a:solidFill>
                  <a:srgbClr val="FF0000"/>
                </a:solidFill>
              </a:rPr>
              <a:t>Το ποσοστό των εισηγμένων εταιρειών με έναν μέτοχο πλειοψηφίας στην Ευρώπη και τις ΗΠΑ</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6" name="Rectangle 5"/>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5</a:t>
            </a:r>
            <a:endParaRPr lang="el-GR" sz="2400" b="1" dirty="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375" y="2735263"/>
            <a:ext cx="3651250" cy="269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295400" y="5486400"/>
            <a:ext cx="6553200" cy="553998"/>
          </a:xfrm>
          <a:prstGeom prst="rect">
            <a:avLst/>
          </a:prstGeom>
          <a:noFill/>
        </p:spPr>
        <p:txBody>
          <a:bodyPr wrap="square" rtlCol="0">
            <a:spAutoFit/>
          </a:bodyPr>
          <a:lstStyle/>
          <a:p>
            <a:pPr algn="ctr"/>
            <a:r>
              <a:rPr lang="el-GR" sz="1200" b="1" i="1" dirty="0">
                <a:solidFill>
                  <a:schemeClr val="accent1">
                    <a:lumMod val="50000"/>
                  </a:schemeClr>
                </a:solidFill>
              </a:rPr>
              <a:t>Πηγή</a:t>
            </a:r>
            <a:r>
              <a:rPr lang="en-US" sz="1200" b="1" dirty="0">
                <a:solidFill>
                  <a:schemeClr val="accent1">
                    <a:lumMod val="50000"/>
                  </a:schemeClr>
                </a:solidFill>
              </a:rPr>
              <a:t>: </a:t>
            </a:r>
            <a:r>
              <a:rPr lang="en-US" sz="1200" b="1" i="1" dirty="0">
                <a:solidFill>
                  <a:schemeClr val="accent1">
                    <a:lumMod val="50000"/>
                  </a:schemeClr>
                </a:solidFill>
              </a:rPr>
              <a:t>The Control of Corporate Europe</a:t>
            </a:r>
            <a:r>
              <a:rPr lang="en-US" sz="1200" b="1" dirty="0">
                <a:solidFill>
                  <a:schemeClr val="accent1">
                    <a:lumMod val="50000"/>
                  </a:schemeClr>
                </a:solidFill>
              </a:rPr>
              <a:t>, Oxford University Press (</a:t>
            </a:r>
            <a:r>
              <a:rPr lang="en-US" sz="1200" b="1" dirty="0" err="1">
                <a:solidFill>
                  <a:schemeClr val="accent1">
                    <a:lumMod val="50000"/>
                  </a:schemeClr>
                </a:solidFill>
              </a:rPr>
              <a:t>Barca</a:t>
            </a:r>
            <a:r>
              <a:rPr lang="en-US" sz="1200" b="1" dirty="0">
                <a:solidFill>
                  <a:schemeClr val="accent1">
                    <a:lumMod val="50000"/>
                  </a:schemeClr>
                </a:solidFill>
              </a:rPr>
              <a:t>, F. and </a:t>
            </a:r>
            <a:r>
              <a:rPr lang="en-US" sz="1200" b="1" dirty="0" err="1">
                <a:solidFill>
                  <a:schemeClr val="accent1">
                    <a:lumMod val="50000"/>
                  </a:schemeClr>
                </a:solidFill>
              </a:rPr>
              <a:t>Becht</a:t>
            </a:r>
            <a:r>
              <a:rPr lang="en-US" sz="1200" b="1" dirty="0">
                <a:solidFill>
                  <a:schemeClr val="accent1">
                    <a:lumMod val="50000"/>
                  </a:schemeClr>
                </a:solidFill>
              </a:rPr>
              <a:t>, M. 2001)</a:t>
            </a:r>
            <a:endParaRPr lang="el-GR" sz="1200" b="1" dirty="0">
              <a:solidFill>
                <a:schemeClr val="accent1">
                  <a:lumMod val="50000"/>
                </a:schemeClr>
              </a:solidFill>
            </a:endParaRPr>
          </a:p>
          <a:p>
            <a:endParaRPr lang="el-GR" dirty="0"/>
          </a:p>
        </p:txBody>
      </p:sp>
      <p:sp>
        <p:nvSpPr>
          <p:cNvPr id="19" name="Rectangle 1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A2</a:t>
            </a:r>
            <a:endParaRPr lang="el-GR" sz="2400" b="1" dirty="0"/>
          </a:p>
        </p:txBody>
      </p:sp>
    </p:spTree>
    <p:extLst>
      <p:ext uri="{BB962C8B-B14F-4D97-AF65-F5344CB8AC3E}">
        <p14:creationId xmlns:p14="http://schemas.microsoft.com/office/powerpoint/2010/main" val="261603676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sz="3600" b="1" dirty="0">
                <a:solidFill>
                  <a:srgbClr val="FF0000"/>
                </a:solidFill>
              </a:rPr>
              <a:t>Το ποσοστό των εισηγμένων εταιρειών με ένα μέτοχο που έχει μια </a:t>
            </a:r>
            <a:r>
              <a:rPr lang="en-US" sz="3600" b="1" dirty="0">
                <a:solidFill>
                  <a:srgbClr val="FF0000"/>
                </a:solidFill>
              </a:rPr>
              <a:t>blocking minority</a:t>
            </a:r>
            <a:r>
              <a:rPr lang="el-GR" sz="3600" b="1" dirty="0">
                <a:solidFill>
                  <a:srgbClr val="FF0000"/>
                </a:solidFill>
              </a:rPr>
              <a:t> στην Ευρώπη και τις ΗΠΑ.</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6" name="Rectangle 5"/>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6</a:t>
            </a:r>
            <a:endParaRPr lang="el-GR" sz="2400" b="1" dirty="0"/>
          </a:p>
        </p:txBody>
      </p:sp>
      <p:sp>
        <p:nvSpPr>
          <p:cNvPr id="15" name="TextBox 14"/>
          <p:cNvSpPr txBox="1"/>
          <p:nvPr/>
        </p:nvSpPr>
        <p:spPr>
          <a:xfrm>
            <a:off x="1296000" y="5710535"/>
            <a:ext cx="6552000" cy="461665"/>
          </a:xfrm>
          <a:prstGeom prst="rect">
            <a:avLst/>
          </a:prstGeom>
          <a:noFill/>
        </p:spPr>
        <p:txBody>
          <a:bodyPr wrap="square" rtlCol="0">
            <a:spAutoFit/>
          </a:bodyPr>
          <a:lstStyle/>
          <a:p>
            <a:pPr algn="ctr"/>
            <a:r>
              <a:rPr lang="el-GR" sz="1200" b="1" i="1" dirty="0">
                <a:solidFill>
                  <a:schemeClr val="accent1">
                    <a:lumMod val="50000"/>
                  </a:schemeClr>
                </a:solidFill>
              </a:rPr>
              <a:t>Πηγή</a:t>
            </a:r>
            <a:r>
              <a:rPr lang="en-US" sz="1200" b="1" dirty="0">
                <a:solidFill>
                  <a:schemeClr val="accent1">
                    <a:lumMod val="50000"/>
                  </a:schemeClr>
                </a:solidFill>
              </a:rPr>
              <a:t>: </a:t>
            </a:r>
            <a:r>
              <a:rPr lang="en-US" sz="1200" b="1" i="1" dirty="0">
                <a:solidFill>
                  <a:schemeClr val="accent1">
                    <a:lumMod val="50000"/>
                  </a:schemeClr>
                </a:solidFill>
              </a:rPr>
              <a:t>The Control of Corporate Europe</a:t>
            </a:r>
            <a:r>
              <a:rPr lang="en-US" sz="1200" b="1" dirty="0">
                <a:solidFill>
                  <a:schemeClr val="accent1">
                    <a:lumMod val="50000"/>
                  </a:schemeClr>
                </a:solidFill>
              </a:rPr>
              <a:t>, Oxford University Press (</a:t>
            </a:r>
            <a:r>
              <a:rPr lang="en-US" sz="1200" b="1" dirty="0" err="1">
                <a:solidFill>
                  <a:schemeClr val="accent1">
                    <a:lumMod val="50000"/>
                  </a:schemeClr>
                </a:solidFill>
              </a:rPr>
              <a:t>Barca</a:t>
            </a:r>
            <a:r>
              <a:rPr lang="en-US" sz="1200" b="1" dirty="0">
                <a:solidFill>
                  <a:schemeClr val="accent1">
                    <a:lumMod val="50000"/>
                  </a:schemeClr>
                </a:solidFill>
              </a:rPr>
              <a:t>, F. and </a:t>
            </a:r>
            <a:r>
              <a:rPr lang="en-US" sz="1200" b="1" dirty="0" err="1">
                <a:solidFill>
                  <a:schemeClr val="accent1">
                    <a:lumMod val="50000"/>
                  </a:schemeClr>
                </a:solidFill>
              </a:rPr>
              <a:t>Becht</a:t>
            </a:r>
            <a:r>
              <a:rPr lang="en-US" sz="1200" b="1" dirty="0">
                <a:solidFill>
                  <a:schemeClr val="accent1">
                    <a:lumMod val="50000"/>
                  </a:schemeClr>
                </a:solidFill>
              </a:rPr>
              <a:t>, M. 2001)</a:t>
            </a:r>
            <a:endParaRPr lang="el-GR" b="1" dirty="0">
              <a:solidFill>
                <a:schemeClr val="accent1">
                  <a:lumMod val="50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b="9367"/>
          <a:stretch>
            <a:fillRect/>
          </a:stretch>
        </p:blipFill>
        <p:spPr bwMode="auto">
          <a:xfrm>
            <a:off x="2155825" y="2782756"/>
            <a:ext cx="483235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A3</a:t>
            </a:r>
            <a:endParaRPr lang="el-GR" sz="2400" b="1" dirty="0"/>
          </a:p>
        </p:txBody>
      </p:sp>
    </p:spTree>
    <p:extLst>
      <p:ext uri="{BB962C8B-B14F-4D97-AF65-F5344CB8AC3E}">
        <p14:creationId xmlns:p14="http://schemas.microsoft.com/office/powerpoint/2010/main" val="255929223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lnSpc>
                <a:spcPct val="150000"/>
              </a:lnSpc>
              <a:buNone/>
              <a:tabLst>
                <a:tab pos="361950" algn="l"/>
              </a:tabLst>
            </a:pPr>
            <a:r>
              <a:rPr lang="el-GR" dirty="0">
                <a:solidFill>
                  <a:schemeClr val="accent1">
                    <a:lumMod val="50000"/>
                  </a:schemeClr>
                </a:solidFill>
              </a:rPr>
              <a:t>α</a:t>
            </a:r>
            <a:r>
              <a:rPr lang="el-GR" dirty="0" smtClean="0">
                <a:solidFill>
                  <a:schemeClr val="accent1">
                    <a:lumMod val="50000"/>
                  </a:schemeClr>
                </a:solidFill>
              </a:rPr>
              <a:t>. Το πρόβλημα αντιπροσώπευσης ή πρόβλημα 	εντολέα-εντολοδόχου</a:t>
            </a:r>
          </a:p>
          <a:p>
            <a:pPr marL="0" indent="0">
              <a:lnSpc>
                <a:spcPct val="150000"/>
              </a:lnSpc>
              <a:buNone/>
            </a:pPr>
            <a:r>
              <a:rPr lang="el-GR" dirty="0">
                <a:solidFill>
                  <a:schemeClr val="accent1">
                    <a:lumMod val="50000"/>
                  </a:schemeClr>
                </a:solidFill>
              </a:rPr>
              <a:t>β</a:t>
            </a:r>
            <a:r>
              <a:rPr lang="el-GR" dirty="0" smtClean="0">
                <a:solidFill>
                  <a:schemeClr val="accent1">
                    <a:lumMod val="50000"/>
                  </a:schemeClr>
                </a:solidFill>
              </a:rPr>
              <a:t>. Οι συγκρούσεις συμφερόντων μεταξύ:</a:t>
            </a:r>
            <a:endParaRPr lang="en-GB" dirty="0" smtClean="0">
              <a:solidFill>
                <a:schemeClr val="accent1">
                  <a:lumMod val="50000"/>
                </a:schemeClr>
              </a:solidFill>
            </a:endParaRPr>
          </a:p>
          <a:p>
            <a:pPr>
              <a:lnSpc>
                <a:spcPct val="150000"/>
              </a:lnSpc>
              <a:buFont typeface="Arial" pitchFamily="34" charset="0"/>
              <a:buChar char="•"/>
            </a:pPr>
            <a:r>
              <a:rPr lang="el-GR" dirty="0" smtClean="0">
                <a:solidFill>
                  <a:schemeClr val="accent1">
                    <a:lumMod val="50000"/>
                  </a:schemeClr>
                </a:solidFill>
              </a:rPr>
              <a:t>μεγαλομετόχων και μετόχων μειοψηφίας</a:t>
            </a:r>
          </a:p>
          <a:p>
            <a:pPr>
              <a:lnSpc>
                <a:spcPct val="150000"/>
              </a:lnSpc>
              <a:buFont typeface="Arial" pitchFamily="34" charset="0"/>
              <a:buChar char="•"/>
            </a:pPr>
            <a:r>
              <a:rPr lang="el-GR" dirty="0">
                <a:solidFill>
                  <a:schemeClr val="accent1">
                    <a:lumMod val="50000"/>
                  </a:schemeClr>
                </a:solidFill>
              </a:rPr>
              <a:t>δ</a:t>
            </a:r>
            <a:r>
              <a:rPr lang="el-GR" dirty="0" smtClean="0">
                <a:solidFill>
                  <a:schemeClr val="accent1">
                    <a:lumMod val="50000"/>
                  </a:schemeClr>
                </a:solidFill>
              </a:rPr>
              <a:t>ανειακών και ιδίων κεφαλαίων</a:t>
            </a:r>
          </a:p>
          <a:p>
            <a:pPr marL="0" indent="0">
              <a:lnSpc>
                <a:spcPct val="150000"/>
              </a:lnSpc>
              <a:buNone/>
              <a:tabLst>
                <a:tab pos="361950" algn="l"/>
              </a:tabLst>
            </a:pPr>
            <a:r>
              <a:rPr lang="el-GR" dirty="0">
                <a:solidFill>
                  <a:schemeClr val="accent1">
                    <a:lumMod val="50000"/>
                  </a:schemeClr>
                </a:solidFill>
              </a:rPr>
              <a:t>γ</a:t>
            </a:r>
            <a:r>
              <a:rPr lang="el-GR" dirty="0" smtClean="0">
                <a:solidFill>
                  <a:schemeClr val="accent1">
                    <a:lumMod val="50000"/>
                  </a:schemeClr>
                </a:solidFill>
              </a:rPr>
              <a:t>. Η προστασία των επενδυτών και των λοιπών 	κοινωνικών </a:t>
            </a:r>
            <a:r>
              <a:rPr lang="el-GR" dirty="0">
                <a:solidFill>
                  <a:schemeClr val="accent1">
                    <a:lumMod val="50000"/>
                  </a:schemeClr>
                </a:solidFill>
              </a:rPr>
              <a:t>εταίρων</a:t>
            </a:r>
          </a:p>
        </p:txBody>
      </p:sp>
      <p:sp>
        <p:nvSpPr>
          <p:cNvPr id="3" name="Title 2"/>
          <p:cNvSpPr>
            <a:spLocks noGrp="1"/>
          </p:cNvSpPr>
          <p:nvPr>
            <p:ph type="title"/>
          </p:nvPr>
        </p:nvSpPr>
        <p:spPr/>
        <p:txBody>
          <a:bodyPr>
            <a:normAutofit fontScale="90000"/>
          </a:bodyPr>
          <a:lstStyle/>
          <a:p>
            <a:pPr algn="ctr"/>
            <a:r>
              <a:rPr lang="el-GR" dirty="0" smtClean="0">
                <a:solidFill>
                  <a:srgbClr val="FF0000"/>
                </a:solidFill>
              </a:rPr>
              <a:t>Οι μεγάλες προκλήσεις της εταιρικής διακυβέρνησης</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A4</a:t>
            </a:r>
            <a:endParaRPr lang="el-GR" sz="2400" b="1" dirty="0"/>
          </a:p>
        </p:txBody>
      </p:sp>
    </p:spTree>
    <p:extLst>
      <p:ext uri="{BB962C8B-B14F-4D97-AF65-F5344CB8AC3E}">
        <p14:creationId xmlns:p14="http://schemas.microsoft.com/office/powerpoint/2010/main" val="173070501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10000"/>
              </a:lnSpc>
              <a:buFont typeface="Wingdings" pitchFamily="2" charset="2"/>
              <a:buChar char="v"/>
              <a:tabLst>
                <a:tab pos="361950" algn="l"/>
              </a:tabLst>
            </a:pPr>
            <a:r>
              <a:rPr lang="en-GB" sz="2000" dirty="0" smtClean="0">
                <a:solidFill>
                  <a:schemeClr val="accent1">
                    <a:lumMod val="50000"/>
                  </a:schemeClr>
                </a:solidFill>
              </a:rPr>
              <a:t> </a:t>
            </a:r>
            <a:r>
              <a:rPr lang="el-GR" sz="2000" dirty="0" smtClean="0">
                <a:solidFill>
                  <a:schemeClr val="accent1">
                    <a:lumMod val="50000"/>
                  </a:schemeClr>
                </a:solidFill>
              </a:rPr>
              <a:t>Τις σύγχρονες μεγάλες επιχειρήσεις τις διοικούν επαγγελματίες </a:t>
            </a:r>
            <a:r>
              <a:rPr lang="en-GB" sz="2000" dirty="0" smtClean="0">
                <a:solidFill>
                  <a:schemeClr val="accent1">
                    <a:lumMod val="50000"/>
                  </a:schemeClr>
                </a:solidFill>
              </a:rPr>
              <a:t>managers</a:t>
            </a:r>
            <a:r>
              <a:rPr lang="el-GR" sz="2000" dirty="0" smtClean="0">
                <a:solidFill>
                  <a:schemeClr val="accent1">
                    <a:lumMod val="50000"/>
                  </a:schemeClr>
                </a:solidFill>
              </a:rPr>
              <a:t>, οι οποίοι είναι συνήθως τρίτοι ως προς τους μετόχους-εταίρους της επιχείρησης.</a:t>
            </a:r>
          </a:p>
          <a:p>
            <a:pPr>
              <a:lnSpc>
                <a:spcPct val="110000"/>
              </a:lnSpc>
              <a:buFont typeface="Wingdings" pitchFamily="2" charset="2"/>
              <a:buChar char="v"/>
              <a:tabLst>
                <a:tab pos="361950" algn="l"/>
              </a:tabLst>
            </a:pPr>
            <a:r>
              <a:rPr lang="el-GR" sz="2000" dirty="0" smtClean="0">
                <a:solidFill>
                  <a:schemeClr val="accent1">
                    <a:lumMod val="50000"/>
                  </a:schemeClr>
                </a:solidFill>
              </a:rPr>
              <a:t>Συμβαίνει έτσι πολλές φορές οι </a:t>
            </a:r>
            <a:r>
              <a:rPr lang="en-GB" sz="2000" dirty="0" smtClean="0">
                <a:solidFill>
                  <a:schemeClr val="accent1">
                    <a:lumMod val="50000"/>
                  </a:schemeClr>
                </a:solidFill>
              </a:rPr>
              <a:t>managers, </a:t>
            </a:r>
            <a:r>
              <a:rPr lang="el-GR" sz="2000" dirty="0" smtClean="0">
                <a:solidFill>
                  <a:schemeClr val="accent1">
                    <a:lumMod val="50000"/>
                  </a:schemeClr>
                </a:solidFill>
              </a:rPr>
              <a:t>με ή χωρίς τη σύμπραξη των μελών του ΔΣ, να ενεργούν προς ίδιον όφελος και όχι προς όφελος των ιδιοκτητών της επιχείρησης.</a:t>
            </a:r>
          </a:p>
          <a:p>
            <a:pPr>
              <a:lnSpc>
                <a:spcPct val="110000"/>
              </a:lnSpc>
              <a:buFont typeface="Wingdings" pitchFamily="2" charset="2"/>
              <a:buChar char="v"/>
              <a:tabLst>
                <a:tab pos="361950" algn="l"/>
              </a:tabLst>
            </a:pPr>
            <a:r>
              <a:rPr lang="en-GB" sz="2000" dirty="0">
                <a:solidFill>
                  <a:schemeClr val="accent1">
                    <a:lumMod val="50000"/>
                  </a:schemeClr>
                </a:solidFill>
              </a:rPr>
              <a:t> </a:t>
            </a:r>
            <a:r>
              <a:rPr lang="el-GR" sz="2000" dirty="0">
                <a:solidFill>
                  <a:schemeClr val="accent1">
                    <a:lumMod val="50000"/>
                  </a:schemeClr>
                </a:solidFill>
              </a:rPr>
              <a:t>Πρόκειται για το πρόβλημα αντιπροσώπευσης ή πρόβλημα εντολέα-εντολοδόχου, απότοκο του διαχωρισμού ιδιοκτησίας και ελέγχου</a:t>
            </a:r>
          </a:p>
          <a:p>
            <a:pPr>
              <a:buFont typeface="Wingdings" pitchFamily="2" charset="2"/>
              <a:buChar char="v"/>
              <a:tabLst>
                <a:tab pos="361950" algn="l"/>
              </a:tabLst>
            </a:pPr>
            <a:endParaRPr lang="el-GR" sz="2000" dirty="0">
              <a:solidFill>
                <a:schemeClr val="accent1">
                  <a:lumMod val="50000"/>
                </a:schemeClr>
              </a:solidFill>
            </a:endParaRPr>
          </a:p>
        </p:txBody>
      </p:sp>
      <p:sp>
        <p:nvSpPr>
          <p:cNvPr id="3" name="Title 2"/>
          <p:cNvSpPr>
            <a:spLocks noGrp="1"/>
          </p:cNvSpPr>
          <p:nvPr>
            <p:ph type="title"/>
          </p:nvPr>
        </p:nvSpPr>
        <p:spPr/>
        <p:txBody>
          <a:bodyPr>
            <a:normAutofit fontScale="90000"/>
          </a:bodyPr>
          <a:lstStyle/>
          <a:p>
            <a:pPr algn="ctr"/>
            <a:r>
              <a:rPr lang="el-GR" dirty="0" smtClean="0">
                <a:solidFill>
                  <a:srgbClr val="FF0000"/>
                </a:solidFill>
              </a:rPr>
              <a:t>Το πρόβλημα εντολέα-εντολοδόχου</a:t>
            </a:r>
            <a:br>
              <a:rPr lang="el-GR" dirty="0" smtClean="0">
                <a:solidFill>
                  <a:srgbClr val="FF0000"/>
                </a:solidFill>
              </a:rPr>
            </a:br>
            <a:r>
              <a:rPr lang="en-GB" dirty="0" smtClean="0">
                <a:solidFill>
                  <a:srgbClr val="FF0000"/>
                </a:solidFill>
              </a:rPr>
              <a:t>the agency problem</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8</a:t>
            </a:r>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5</a:t>
            </a:r>
            <a:endParaRPr lang="el-GR" sz="2400" b="1" dirty="0"/>
          </a:p>
        </p:txBody>
      </p:sp>
    </p:spTree>
    <p:extLst>
      <p:ext uri="{BB962C8B-B14F-4D97-AF65-F5344CB8AC3E}">
        <p14:creationId xmlns:p14="http://schemas.microsoft.com/office/powerpoint/2010/main" val="251249586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lnSpc>
                <a:spcPct val="150000"/>
              </a:lnSpc>
              <a:buNone/>
              <a:tabLst>
                <a:tab pos="361950" algn="l"/>
              </a:tabLst>
            </a:pPr>
            <a:r>
              <a:rPr lang="el-GR" sz="2200" dirty="0">
                <a:solidFill>
                  <a:schemeClr val="accent1">
                    <a:lumMod val="50000"/>
                  </a:schemeClr>
                </a:solidFill>
              </a:rPr>
              <a:t>α</a:t>
            </a:r>
            <a:r>
              <a:rPr lang="el-GR" sz="2200" dirty="0" smtClean="0">
                <a:solidFill>
                  <a:schemeClr val="accent1">
                    <a:lumMod val="50000"/>
                  </a:schemeClr>
                </a:solidFill>
              </a:rPr>
              <a:t>. Πρόσθετες απολαβές των στελεχών (ακριβά γραφεία και αυτοκίνητα, πολυτελείς επαύλεις, πανάκριβες διακοπές, και όλα χρηματοδοτούμενα από τα κεφάλαια τωνν μετόχων).</a:t>
            </a:r>
          </a:p>
          <a:p>
            <a:pPr marL="0" indent="0">
              <a:lnSpc>
                <a:spcPct val="150000"/>
              </a:lnSpc>
              <a:buNone/>
              <a:tabLst>
                <a:tab pos="361950" algn="l"/>
              </a:tabLst>
            </a:pPr>
            <a:r>
              <a:rPr lang="el-GR" sz="2200" dirty="0" smtClean="0">
                <a:solidFill>
                  <a:schemeClr val="accent1">
                    <a:lumMod val="50000"/>
                  </a:schemeClr>
                </a:solidFill>
              </a:rPr>
              <a:t>β. Χτίσιμο αυτοκρατορίας (</a:t>
            </a:r>
            <a:r>
              <a:rPr lang="en-GB" sz="2200" dirty="0" smtClean="0">
                <a:solidFill>
                  <a:schemeClr val="accent1">
                    <a:lumMod val="50000"/>
                  </a:schemeClr>
                </a:solidFill>
              </a:rPr>
              <a:t>empire building)</a:t>
            </a:r>
          </a:p>
          <a:p>
            <a:pPr marL="0" indent="0">
              <a:lnSpc>
                <a:spcPct val="150000"/>
              </a:lnSpc>
              <a:buNone/>
              <a:tabLst>
                <a:tab pos="361950" algn="l"/>
              </a:tabLst>
            </a:pPr>
            <a:r>
              <a:rPr lang="el-GR" sz="2200" dirty="0" smtClean="0">
                <a:solidFill>
                  <a:schemeClr val="accent1">
                    <a:lumMod val="50000"/>
                  </a:schemeClr>
                </a:solidFill>
              </a:rPr>
              <a:t>Οι </a:t>
            </a:r>
            <a:r>
              <a:rPr lang="en-GB" sz="2200" dirty="0" smtClean="0">
                <a:solidFill>
                  <a:schemeClr val="accent1">
                    <a:lumMod val="50000"/>
                  </a:schemeClr>
                </a:solidFill>
              </a:rPr>
              <a:t>managers </a:t>
            </a:r>
            <a:r>
              <a:rPr lang="el-GR" sz="2200" dirty="0" smtClean="0">
                <a:solidFill>
                  <a:schemeClr val="accent1">
                    <a:lumMod val="50000"/>
                  </a:schemeClr>
                </a:solidFill>
              </a:rPr>
              <a:t>οδηγούν σε ολοένα και μεγαλύτερη εταιρική ανάπτυξη, αδιαφορώντας αν αυτό οδηγεί πάντα σε θετικά αποτελέσματα για τους μετόχους.</a:t>
            </a:r>
            <a:endParaRPr lang="el-GR" sz="2200" dirty="0">
              <a:solidFill>
                <a:schemeClr val="accent1">
                  <a:lumMod val="50000"/>
                </a:schemeClr>
              </a:solidFill>
            </a:endParaRPr>
          </a:p>
        </p:txBody>
      </p:sp>
      <p:sp>
        <p:nvSpPr>
          <p:cNvPr id="3" name="Title 2"/>
          <p:cNvSpPr>
            <a:spLocks noGrp="1"/>
          </p:cNvSpPr>
          <p:nvPr>
            <p:ph type="title"/>
          </p:nvPr>
        </p:nvSpPr>
        <p:spPr/>
        <p:txBody>
          <a:bodyPr>
            <a:normAutofit fontScale="90000"/>
          </a:bodyPr>
          <a:lstStyle/>
          <a:p>
            <a:pPr algn="ctr"/>
            <a:r>
              <a:rPr lang="el-GR" dirty="0" smtClean="0">
                <a:solidFill>
                  <a:srgbClr val="FF0000"/>
                </a:solidFill>
              </a:rPr>
              <a:t>Βασικοί τύποι </a:t>
            </a:r>
            <a:br>
              <a:rPr lang="el-GR" dirty="0" smtClean="0">
                <a:solidFill>
                  <a:srgbClr val="FF0000"/>
                </a:solidFill>
              </a:rPr>
            </a:br>
            <a:r>
              <a:rPr lang="el-GR" dirty="0" smtClean="0">
                <a:solidFill>
                  <a:srgbClr val="FF0000"/>
                </a:solidFill>
              </a:rPr>
              <a:t>προβλημάτων αντιπροσώπευσης</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t>9</a:t>
            </a:r>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a:t>6</a:t>
            </a:r>
          </a:p>
        </p:txBody>
      </p:sp>
    </p:spTree>
    <p:extLst>
      <p:ext uri="{BB962C8B-B14F-4D97-AF65-F5344CB8AC3E}">
        <p14:creationId xmlns:p14="http://schemas.microsoft.com/office/powerpoint/2010/main" val="93928403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nSpc>
                <a:spcPct val="150000"/>
              </a:lnSpc>
              <a:buNone/>
              <a:tabLst>
                <a:tab pos="361950" algn="l"/>
              </a:tabLst>
            </a:pPr>
            <a:r>
              <a:rPr lang="el-GR" dirty="0">
                <a:solidFill>
                  <a:schemeClr val="accent1">
                    <a:lumMod val="50000"/>
                  </a:schemeClr>
                </a:solidFill>
              </a:rPr>
              <a:t>α</a:t>
            </a:r>
            <a:r>
              <a:rPr lang="el-GR" dirty="0" smtClean="0">
                <a:solidFill>
                  <a:schemeClr val="accent1">
                    <a:lumMod val="50000"/>
                  </a:schemeClr>
                </a:solidFill>
              </a:rPr>
              <a:t>. Δόλιες συναλλαγές</a:t>
            </a:r>
          </a:p>
          <a:p>
            <a:pPr marL="0" indent="0">
              <a:lnSpc>
                <a:spcPct val="150000"/>
              </a:lnSpc>
              <a:buNone/>
              <a:tabLst>
                <a:tab pos="361950" algn="l"/>
              </a:tabLst>
            </a:pPr>
            <a:r>
              <a:rPr lang="el-GR" dirty="0" smtClean="0">
                <a:solidFill>
                  <a:schemeClr val="accent1">
                    <a:lumMod val="50000"/>
                  </a:schemeClr>
                </a:solidFill>
              </a:rPr>
              <a:t>β. Ενδοεπιχειρησιακή τιμολόγηση		</a:t>
            </a:r>
          </a:p>
          <a:p>
            <a:pPr marL="0" indent="0">
              <a:lnSpc>
                <a:spcPct val="150000"/>
              </a:lnSpc>
              <a:buNone/>
              <a:tabLst>
                <a:tab pos="361950" algn="l"/>
              </a:tabLst>
            </a:pPr>
            <a:r>
              <a:rPr lang="el-GR" dirty="0">
                <a:solidFill>
                  <a:schemeClr val="accent1">
                    <a:lumMod val="50000"/>
                  </a:schemeClr>
                </a:solidFill>
              </a:rPr>
              <a:t>γ</a:t>
            </a:r>
            <a:r>
              <a:rPr lang="el-GR" dirty="0" smtClean="0">
                <a:solidFill>
                  <a:schemeClr val="accent1">
                    <a:lumMod val="50000"/>
                  </a:schemeClr>
                </a:solidFill>
              </a:rPr>
              <a:t>. Ευνοιοκρατία</a:t>
            </a:r>
          </a:p>
          <a:p>
            <a:pPr marL="0" indent="0">
              <a:lnSpc>
                <a:spcPct val="150000"/>
              </a:lnSpc>
              <a:buNone/>
              <a:tabLst>
                <a:tab pos="361950" algn="l"/>
              </a:tabLst>
            </a:pPr>
            <a:r>
              <a:rPr lang="el-GR" dirty="0">
                <a:solidFill>
                  <a:schemeClr val="accent1">
                    <a:lumMod val="50000"/>
                  </a:schemeClr>
                </a:solidFill>
              </a:rPr>
              <a:t>δ</a:t>
            </a:r>
            <a:r>
              <a:rPr lang="el-GR" dirty="0" smtClean="0">
                <a:solidFill>
                  <a:schemeClr val="accent1">
                    <a:lumMod val="50000"/>
                  </a:schemeClr>
                </a:solidFill>
              </a:rPr>
              <a:t>. Εσωτερικές διαμάχες</a:t>
            </a:r>
            <a:endParaRPr lang="en-GB" dirty="0" smtClean="0">
              <a:solidFill>
                <a:schemeClr val="accent1">
                  <a:lumMod val="50000"/>
                </a:schemeClr>
              </a:solidFill>
            </a:endParaRPr>
          </a:p>
        </p:txBody>
      </p:sp>
      <p:sp>
        <p:nvSpPr>
          <p:cNvPr id="3" name="Title 2"/>
          <p:cNvSpPr>
            <a:spLocks noGrp="1"/>
          </p:cNvSpPr>
          <p:nvPr>
            <p:ph type="title"/>
          </p:nvPr>
        </p:nvSpPr>
        <p:spPr/>
        <p:txBody>
          <a:bodyPr>
            <a:normAutofit/>
          </a:bodyPr>
          <a:lstStyle/>
          <a:p>
            <a:pPr algn="ctr"/>
            <a:r>
              <a:rPr lang="el-GR" sz="3600" dirty="0" smtClean="0">
                <a:solidFill>
                  <a:srgbClr val="FF0000"/>
                </a:solidFill>
              </a:rPr>
              <a:t>Τύποι καταχρηστικής εκμετάλλευσης των μετόχων μειοψηφίας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7</a:t>
            </a:r>
            <a:endParaRPr lang="el-GR" sz="2400" b="1" dirty="0"/>
          </a:p>
        </p:txBody>
      </p:sp>
      <p:sp>
        <p:nvSpPr>
          <p:cNvPr id="8" name="TextBox 7"/>
          <p:cNvSpPr txBox="1"/>
          <p:nvPr/>
        </p:nvSpPr>
        <p:spPr>
          <a:xfrm>
            <a:off x="6156251" y="2810470"/>
            <a:ext cx="1828800" cy="923330"/>
          </a:xfrm>
          <a:prstGeom prst="rect">
            <a:avLst/>
          </a:prstGeom>
          <a:noFill/>
        </p:spPr>
        <p:txBody>
          <a:bodyPr wrap="square" rtlCol="0">
            <a:spAutoFit/>
          </a:bodyPr>
          <a:lstStyle/>
          <a:p>
            <a:r>
              <a:rPr lang="el-GR" dirty="0">
                <a:solidFill>
                  <a:schemeClr val="accent1">
                    <a:lumMod val="50000"/>
                  </a:schemeClr>
                </a:solidFill>
              </a:rPr>
              <a:t>σ</a:t>
            </a:r>
            <a:r>
              <a:rPr lang="el-GR" dirty="0" smtClean="0">
                <a:solidFill>
                  <a:schemeClr val="accent1">
                    <a:lumMod val="50000"/>
                  </a:schemeClr>
                </a:solidFill>
              </a:rPr>
              <a:t>υναλλαγές συνδεδεμένων μερών</a:t>
            </a:r>
            <a:endParaRPr lang="el-GR" dirty="0">
              <a:solidFill>
                <a:schemeClr val="accent1">
                  <a:lumMod val="50000"/>
                </a:schemeClr>
              </a:solidFill>
            </a:endParaRPr>
          </a:p>
        </p:txBody>
      </p:sp>
      <p:sp>
        <p:nvSpPr>
          <p:cNvPr id="9" name="Δεξιό άγκιστρο 8"/>
          <p:cNvSpPr/>
          <p:nvPr/>
        </p:nvSpPr>
        <p:spPr>
          <a:xfrm>
            <a:off x="5791200" y="2667000"/>
            <a:ext cx="76200" cy="1143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16273899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buFont typeface="Wingdings" pitchFamily="2" charset="2"/>
              <a:buChar char="v"/>
              <a:tabLst>
                <a:tab pos="361950" algn="l"/>
              </a:tabLst>
            </a:pPr>
            <a:r>
              <a:rPr lang="el-GR" dirty="0" smtClean="0">
                <a:solidFill>
                  <a:schemeClr val="accent1">
                    <a:lumMod val="50000"/>
                  </a:schemeClr>
                </a:solidFill>
              </a:rPr>
              <a:t>Όταν ένας μεγαλομέτοχος ελέγχει  την εταιρεία Α (έστω με 51%) και τη Β με 100%, μπορεί για παράδειγμα να επιβαρύνει υπέρμετρα μέσω της Β την Α και να καταχρασθεί  έτσι από τους μετόχους μειοψηφίας το 49% της διαφοράς. Μπορεί επίσης να μεταφέρει κέρδη από την Α στη Β.</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Δόλιες συναλλαγές και ενδοεπιχειρησιακή τιμολόγηση</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a:t>8</a:t>
            </a:r>
          </a:p>
        </p:txBody>
      </p:sp>
    </p:spTree>
    <p:extLst>
      <p:ext uri="{BB962C8B-B14F-4D97-AF65-F5344CB8AC3E}">
        <p14:creationId xmlns:p14="http://schemas.microsoft.com/office/powerpoint/2010/main" val="189843975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buFont typeface="Wingdings" pitchFamily="2" charset="2"/>
              <a:buChar char="v"/>
              <a:tabLst>
                <a:tab pos="361950" algn="l"/>
              </a:tabLst>
            </a:pPr>
            <a:r>
              <a:rPr lang="el-GR" dirty="0" smtClean="0">
                <a:solidFill>
                  <a:schemeClr val="accent1">
                    <a:lumMod val="50000"/>
                  </a:schemeClr>
                </a:solidFill>
              </a:rPr>
              <a:t>Αφορά τους μετόχους πουυ αναθέτουν διοικητικές θέσεις στην εταιρεία σε μέλη της οικογένειάς τους, αντί να επιλέξουν τον πιο ικανό υποψήφιο από την αγορά εργασίας.</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Ευνοιοκρατία</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9</a:t>
            </a:r>
            <a:endParaRPr lang="el-GR" sz="2400" b="1" dirty="0"/>
          </a:p>
        </p:txBody>
      </p:sp>
    </p:spTree>
    <p:extLst>
      <p:ext uri="{BB962C8B-B14F-4D97-AF65-F5344CB8AC3E}">
        <p14:creationId xmlns:p14="http://schemas.microsoft.com/office/powerpoint/2010/main" val="230838060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150000"/>
              </a:lnSpc>
              <a:buFont typeface="Wingdings" pitchFamily="2" charset="2"/>
              <a:buChar char="v"/>
              <a:tabLst>
                <a:tab pos="361950" algn="l"/>
              </a:tabLst>
            </a:pPr>
            <a:r>
              <a:rPr lang="el-GR" dirty="0" smtClean="0">
                <a:solidFill>
                  <a:schemeClr val="accent1">
                    <a:lumMod val="50000"/>
                  </a:schemeClr>
                </a:solidFill>
              </a:rPr>
              <a:t>Πρόκειται για εσωτερικές έριδες μεταξύ μεγαλομετόχων, που έχουν τον έλεγχο της εταιρείας, και οι οποίες οδηγούν σε σπατάλη χρόνου των στελεχών και πόρων της εταιρείας. Παράδειγμα, οι αδελφοί </a:t>
            </a:r>
            <a:r>
              <a:rPr lang="en-GB" dirty="0" err="1" smtClean="0">
                <a:solidFill>
                  <a:schemeClr val="accent1">
                    <a:lumMod val="50000"/>
                  </a:schemeClr>
                </a:solidFill>
              </a:rPr>
              <a:t>Dessler</a:t>
            </a:r>
            <a:r>
              <a:rPr lang="el-GR" dirty="0" smtClean="0">
                <a:solidFill>
                  <a:schemeClr val="accent1">
                    <a:lumMod val="50000"/>
                  </a:schemeClr>
                </a:solidFill>
              </a:rPr>
              <a:t>, που ύστερα από τις μεταξύ τους αντιπαλότητες κατέληξαν στη δημιουργία ξεχωριστών ανταγωνιστικών εταιρειών (</a:t>
            </a:r>
            <a:r>
              <a:rPr lang="en-GB" dirty="0" smtClean="0">
                <a:solidFill>
                  <a:schemeClr val="accent1">
                    <a:lumMod val="50000"/>
                  </a:schemeClr>
                </a:solidFill>
              </a:rPr>
              <a:t>Adidas </a:t>
            </a:r>
            <a:r>
              <a:rPr lang="el-GR" dirty="0" smtClean="0">
                <a:solidFill>
                  <a:schemeClr val="accent1">
                    <a:lumMod val="50000"/>
                  </a:schemeClr>
                </a:solidFill>
              </a:rPr>
              <a:t>και </a:t>
            </a:r>
            <a:r>
              <a:rPr lang="en-GB" dirty="0" smtClean="0">
                <a:solidFill>
                  <a:schemeClr val="accent1">
                    <a:lumMod val="50000"/>
                  </a:schemeClr>
                </a:solidFill>
              </a:rPr>
              <a:t>Puma).</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Εσωτερικές διαμάχες</a:t>
            </a:r>
            <a:br>
              <a:rPr lang="el-GR" dirty="0" smtClean="0">
                <a:solidFill>
                  <a:srgbClr val="FF0000"/>
                </a:solidFill>
              </a:rPr>
            </a:br>
            <a:r>
              <a:rPr lang="en-GB" dirty="0" smtClean="0">
                <a:solidFill>
                  <a:srgbClr val="FF0000"/>
                </a:solidFill>
              </a:rPr>
              <a:t>Infighting</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10</a:t>
            </a:r>
            <a:endParaRPr lang="el-GR" sz="2400" b="1" dirty="0"/>
          </a:p>
        </p:txBody>
      </p:sp>
    </p:spTree>
    <p:extLst>
      <p:ext uri="{BB962C8B-B14F-4D97-AF65-F5344CB8AC3E}">
        <p14:creationId xmlns:p14="http://schemas.microsoft.com/office/powerpoint/2010/main" val="233383910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150000"/>
              </a:lnSpc>
              <a:buFont typeface="Wingdings" pitchFamily="2" charset="2"/>
              <a:buChar char="v"/>
              <a:tabLst>
                <a:tab pos="361950" algn="l"/>
              </a:tabLst>
            </a:pPr>
            <a:r>
              <a:rPr lang="el-GR" dirty="0" smtClean="0">
                <a:solidFill>
                  <a:schemeClr val="accent1">
                    <a:lumMod val="50000"/>
                  </a:schemeClr>
                </a:solidFill>
              </a:rPr>
              <a:t>Όταν σε μια εταιρεία έχουν απομείνει πολύ λίγα κεφάλαια, οι μέτοχοι μπορεί να μπούν στον πειρασμό να χρησιμοποιήσουν τα κεφάλαια των δανειστών, πραγματοποιώντας επενδύσεις υψηλού κινδύνου. Σε περίπτωση αποτυχίας, ενώ οι μέτοχοι διακινδυνεύουν τα εναπομείναντα λιγοστά κεφάλαια, οι δανειστές θα χάσουν όλα τα χρήματα που επένδυσαν.</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Οι συγκρούσεις συμφερόντων μεταξύ δανειακών και ιδίων κεφαλαίων</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a:t>
            </a:r>
            <a:r>
              <a:rPr lang="el-GR" sz="2400" b="1" dirty="0"/>
              <a:t>4</a:t>
            </a:r>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a:t>
            </a:r>
            <a:r>
              <a:rPr lang="en-GB" sz="2400" b="1" dirty="0" smtClean="0"/>
              <a:t>1</a:t>
            </a:r>
            <a:endParaRPr lang="el-GR" sz="2400" b="1" dirty="0"/>
          </a:p>
        </p:txBody>
      </p:sp>
    </p:spTree>
    <p:extLst>
      <p:ext uri="{BB962C8B-B14F-4D97-AF65-F5344CB8AC3E}">
        <p14:creationId xmlns:p14="http://schemas.microsoft.com/office/powerpoint/2010/main" val="332871716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a:solidFill>
                  <a:schemeClr val="accent1">
                    <a:lumMod val="50000"/>
                  </a:schemeClr>
                </a:solidFill>
              </a:rPr>
              <a:t>α</a:t>
            </a:r>
            <a:r>
              <a:rPr lang="el-GR" dirty="0" smtClean="0">
                <a:solidFill>
                  <a:schemeClr val="accent1">
                    <a:lumMod val="50000"/>
                  </a:schemeClr>
                </a:solidFill>
              </a:rPr>
              <a:t>. Με την αποσαφήνιση της σχέσης των διαφόρων φορέων (διοίκησης, μετόχων, υπαλλήλων, πιστωτών κλπ) στη διακυβέρνηση των επιχειρήσεων, καθώς και των επιπτώσεων της σχέσης αυτής στην επιχειρηματική απόδοση και προοπτική.</a:t>
            </a:r>
          </a:p>
        </p:txBody>
      </p:sp>
      <p:sp>
        <p:nvSpPr>
          <p:cNvPr id="3" name="Title 2"/>
          <p:cNvSpPr>
            <a:spLocks noGrp="1"/>
          </p:cNvSpPr>
          <p:nvPr>
            <p:ph type="title"/>
          </p:nvPr>
        </p:nvSpPr>
        <p:spPr>
          <a:xfrm>
            <a:off x="457200" y="338328"/>
            <a:ext cx="8229600" cy="1642872"/>
          </a:xfrm>
        </p:spPr>
        <p:txBody>
          <a:bodyPr>
            <a:noAutofit/>
          </a:bodyPr>
          <a:lstStyle/>
          <a:p>
            <a:pPr algn="ctr"/>
            <a:r>
              <a:rPr lang="el-GR" sz="3600" dirty="0" smtClean="0">
                <a:solidFill>
                  <a:srgbClr val="FF0000"/>
                </a:solidFill>
              </a:rPr>
              <a:t>Πώς αντιμετωπίζει η εταιρική διακυβέρνηση τις μεγάλες προκλήσεις που αντιμετωπίζει</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15</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a:t>
            </a:r>
            <a:r>
              <a:rPr lang="el-GR" sz="2400" b="1" dirty="0"/>
              <a:t>2</a:t>
            </a:r>
          </a:p>
        </p:txBody>
      </p:sp>
    </p:spTree>
    <p:extLst>
      <p:ext uri="{BB962C8B-B14F-4D97-AF65-F5344CB8AC3E}">
        <p14:creationId xmlns:p14="http://schemas.microsoft.com/office/powerpoint/2010/main" val="4375146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smtClean="0">
                <a:solidFill>
                  <a:schemeClr val="accent1">
                    <a:lumMod val="50000"/>
                  </a:schemeClr>
                </a:solidFill>
              </a:rPr>
              <a:t>β. Με το σχεδιασμό και την εφαρμογή κατάλληλων μηχανισμών διοίκησης, παρακολούθησης και ελέγχου της δραστηριότητας των επιχειρήσεων, με σκοπό την ορθολογική χρησιμοποίηση των παραγωγικών τους πόρων.</a:t>
            </a:r>
          </a:p>
        </p:txBody>
      </p:sp>
      <p:sp>
        <p:nvSpPr>
          <p:cNvPr id="3" name="Title 2"/>
          <p:cNvSpPr>
            <a:spLocks noGrp="1"/>
          </p:cNvSpPr>
          <p:nvPr>
            <p:ph type="title"/>
          </p:nvPr>
        </p:nvSpPr>
        <p:spPr>
          <a:xfrm>
            <a:off x="457200" y="490728"/>
            <a:ext cx="8229600" cy="1642872"/>
          </a:xfrm>
        </p:spPr>
        <p:txBody>
          <a:bodyPr>
            <a:normAutofit fontScale="90000"/>
          </a:bodyPr>
          <a:lstStyle/>
          <a:p>
            <a:pPr algn="ctr"/>
            <a:r>
              <a:rPr lang="el-GR" sz="4000" dirty="0" smtClean="0">
                <a:solidFill>
                  <a:srgbClr val="FF0000"/>
                </a:solidFill>
              </a:rPr>
              <a:t>Πώς αντιμετωπίζει η εταιρική διακυβέρνηση τις μεγάλες προκλήσεις που αντιμετωπίζει</a:t>
            </a:r>
            <a:r>
              <a:rPr lang="el-GR" dirty="0" smtClean="0">
                <a:solidFill>
                  <a:srgbClr val="FF0000"/>
                </a:solidFill>
              </a:rPr>
              <a:t/>
            </a:r>
            <a:br>
              <a:rPr lang="el-GR" dirty="0" smtClean="0">
                <a:solidFill>
                  <a:srgbClr val="FF0000"/>
                </a:solidFill>
              </a:rPr>
            </a:br>
            <a:r>
              <a:rPr lang="el-GR" sz="2900" dirty="0" smtClean="0">
                <a:solidFill>
                  <a:srgbClr val="FF0000"/>
                </a:solidFill>
              </a:rPr>
              <a:t>(συνέχεια)</a:t>
            </a:r>
            <a:endParaRPr lang="el-GR" sz="29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16</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a:t>
            </a:r>
            <a:r>
              <a:rPr lang="el-GR" sz="2400" b="1" dirty="0"/>
              <a:t>2</a:t>
            </a:r>
          </a:p>
        </p:txBody>
      </p:sp>
    </p:spTree>
    <p:extLst>
      <p:ext uri="{BB962C8B-B14F-4D97-AF65-F5344CB8AC3E}">
        <p14:creationId xmlns:p14="http://schemas.microsoft.com/office/powerpoint/2010/main" val="375012106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a:solidFill>
                  <a:schemeClr val="accent1">
                    <a:lumMod val="50000"/>
                  </a:schemeClr>
                </a:solidFill>
              </a:rPr>
              <a:t>γ</a:t>
            </a:r>
            <a:r>
              <a:rPr lang="el-GR" dirty="0" smtClean="0">
                <a:solidFill>
                  <a:schemeClr val="accent1">
                    <a:lumMod val="50000"/>
                  </a:schemeClr>
                </a:solidFill>
              </a:rPr>
              <a:t>. Με την υιοθέτηση πρακτικών και ρυθμίσεων, προκειμένου να εξασφαλισθεί η αποδοτική λειτουργία των επιχειρήσεων και να προστατευθούν αποτελεσματικά τόσο οι ιδιοκτήτες-εταίροι όσο και τρίτα πρόσωπα που διατηρούν νόμιμα συμφέροντα στις επιχειρήσεις.</a:t>
            </a:r>
          </a:p>
        </p:txBody>
      </p:sp>
      <p:sp>
        <p:nvSpPr>
          <p:cNvPr id="3" name="Title 2"/>
          <p:cNvSpPr>
            <a:spLocks noGrp="1"/>
          </p:cNvSpPr>
          <p:nvPr>
            <p:ph type="title"/>
          </p:nvPr>
        </p:nvSpPr>
        <p:spPr>
          <a:xfrm>
            <a:off x="457200" y="490728"/>
            <a:ext cx="8229600" cy="1642872"/>
          </a:xfrm>
        </p:spPr>
        <p:txBody>
          <a:bodyPr>
            <a:normAutofit fontScale="90000"/>
          </a:bodyPr>
          <a:lstStyle/>
          <a:p>
            <a:pPr algn="ctr"/>
            <a:r>
              <a:rPr lang="el-GR" sz="4000" dirty="0" smtClean="0">
                <a:solidFill>
                  <a:srgbClr val="FF0000"/>
                </a:solidFill>
              </a:rPr>
              <a:t>Πώς αντιμετωπίζει η εταιρική διακυβέρνηση τις μεγάλες προκλήσεις που αντιμετωπίζει</a:t>
            </a:r>
            <a:br>
              <a:rPr lang="el-GR" sz="4000" dirty="0" smtClean="0">
                <a:solidFill>
                  <a:srgbClr val="FF0000"/>
                </a:solidFill>
              </a:rPr>
            </a:br>
            <a:r>
              <a:rPr lang="el-GR" sz="2900" dirty="0" smtClean="0">
                <a:solidFill>
                  <a:srgbClr val="FF0000"/>
                </a:solidFill>
              </a:rPr>
              <a:t>(συνέχεια)</a:t>
            </a:r>
            <a:endParaRPr lang="el-GR" sz="29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a:t>
            </a:r>
            <a:r>
              <a:rPr lang="el-GR" sz="2400" b="1" dirty="0"/>
              <a:t>2</a:t>
            </a:r>
          </a:p>
        </p:txBody>
      </p:sp>
    </p:spTree>
    <p:extLst>
      <p:ext uri="{BB962C8B-B14F-4D97-AF65-F5344CB8AC3E}">
        <p14:creationId xmlns:p14="http://schemas.microsoft.com/office/powerpoint/2010/main" val="191246741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133600"/>
            <a:ext cx="7408333" cy="829733"/>
          </a:xfrm>
        </p:spPr>
        <p:txBody>
          <a:bodyPr>
            <a:normAutofit fontScale="47500" lnSpcReduction="20000"/>
          </a:bodyPr>
          <a:lstStyle/>
          <a:p>
            <a:pPr marL="0" indent="0">
              <a:lnSpc>
                <a:spcPct val="150000"/>
              </a:lnSpc>
              <a:buNone/>
            </a:pPr>
            <a:endParaRPr lang="en-GB" sz="2400" dirty="0" smtClean="0">
              <a:solidFill>
                <a:schemeClr val="accent1">
                  <a:lumMod val="50000"/>
                </a:schemeClr>
              </a:solidFill>
            </a:endParaRPr>
          </a:p>
          <a:p>
            <a:pPr marL="0" indent="0">
              <a:lnSpc>
                <a:spcPct val="150000"/>
              </a:lnSpc>
              <a:buNone/>
            </a:pPr>
            <a:r>
              <a:rPr lang="el-GR" dirty="0" smtClean="0">
                <a:solidFill>
                  <a:schemeClr val="accent1">
                    <a:lumMod val="50000"/>
                  </a:schemeClr>
                </a:solidFill>
              </a:rPr>
              <a:t>	</a:t>
            </a:r>
          </a:p>
          <a:p>
            <a:pPr marL="0" indent="0">
              <a:lnSpc>
                <a:spcPct val="150000"/>
              </a:lnSpc>
              <a:buNone/>
            </a:pPr>
            <a:r>
              <a:rPr lang="el-GR" sz="2000" dirty="0" smtClean="0">
                <a:solidFill>
                  <a:schemeClr val="accent1">
                    <a:lumMod val="50000"/>
                  </a:schemeClr>
                </a:solidFill>
              </a:rPr>
              <a:t>	</a:t>
            </a:r>
            <a:endParaRPr lang="el-GR" sz="2400" dirty="0">
              <a:solidFill>
                <a:schemeClr val="accent1">
                  <a:lumMod val="50000"/>
                </a:schemeClr>
              </a:solidFill>
            </a:endParaRPr>
          </a:p>
        </p:txBody>
      </p:sp>
      <p:sp>
        <p:nvSpPr>
          <p:cNvPr id="3" name="Title 2"/>
          <p:cNvSpPr>
            <a:spLocks noGrp="1"/>
          </p:cNvSpPr>
          <p:nvPr>
            <p:ph type="title"/>
          </p:nvPr>
        </p:nvSpPr>
        <p:spPr/>
        <p:txBody>
          <a:bodyPr>
            <a:noAutofit/>
          </a:bodyPr>
          <a:lstStyle/>
          <a:p>
            <a:pPr algn="ctr"/>
            <a:r>
              <a:rPr lang="el-GR" dirty="0" smtClean="0">
                <a:solidFill>
                  <a:srgbClr val="FF0000"/>
                </a:solidFill>
              </a:rPr>
              <a:t>Βασικοί μηχανισμοί ελέγχου </a:t>
            </a:r>
            <a:r>
              <a:rPr lang="en-GB" dirty="0" smtClean="0">
                <a:solidFill>
                  <a:srgbClr val="FF0000"/>
                </a:solidFill>
              </a:rPr>
              <a:t/>
            </a:r>
            <a:br>
              <a:rPr lang="en-GB" dirty="0" smtClean="0">
                <a:solidFill>
                  <a:srgbClr val="FF0000"/>
                </a:solidFill>
              </a:rPr>
            </a:br>
            <a:r>
              <a:rPr lang="el-GR" dirty="0" smtClean="0">
                <a:solidFill>
                  <a:srgbClr val="FF0000"/>
                </a:solidFill>
              </a:rPr>
              <a:t>των </a:t>
            </a:r>
            <a:r>
              <a:rPr lang="en-GB" dirty="0" smtClean="0">
                <a:solidFill>
                  <a:srgbClr val="FF0000"/>
                </a:solidFill>
              </a:rPr>
              <a:t>managers</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6" name="Rectangle 5"/>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18</a:t>
            </a:r>
            <a:endParaRPr lang="el-GR" sz="2400" b="1" dirty="0"/>
          </a:p>
        </p:txBody>
      </p:sp>
      <p:cxnSp>
        <p:nvCxnSpPr>
          <p:cNvPr id="7" name="Straight Connector 6"/>
          <p:cNvCxnSpPr>
            <a:stCxn id="2" idx="0"/>
          </p:cNvCxnSpPr>
          <p:nvPr/>
        </p:nvCxnSpPr>
        <p:spPr>
          <a:xfrm flipH="1">
            <a:off x="2590800" y="2133600"/>
            <a:ext cx="1985434"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2" idx="0"/>
          </p:cNvCxnSpPr>
          <p:nvPr/>
        </p:nvCxnSpPr>
        <p:spPr>
          <a:xfrm>
            <a:off x="4576234" y="2133600"/>
            <a:ext cx="1980000" cy="719999"/>
          </a:xfrm>
          <a:prstGeom prst="line">
            <a:avLst/>
          </a:prstGeom>
        </p:spPr>
        <p:style>
          <a:lnRef idx="1">
            <a:schemeClr val="accent1"/>
          </a:lnRef>
          <a:fillRef idx="0">
            <a:schemeClr val="accent1"/>
          </a:fillRef>
          <a:effectRef idx="0">
            <a:schemeClr val="accent1"/>
          </a:effectRef>
          <a:fontRef idx="minor">
            <a:schemeClr val="tx1"/>
          </a:fontRef>
        </p:style>
      </p:cxnSp>
      <p:sp>
        <p:nvSpPr>
          <p:cNvPr id="18" name="Content Placeholder 1"/>
          <p:cNvSpPr txBox="1">
            <a:spLocks/>
          </p:cNvSpPr>
          <p:nvPr/>
        </p:nvSpPr>
        <p:spPr>
          <a:xfrm>
            <a:off x="685800" y="3657600"/>
            <a:ext cx="7408333" cy="829733"/>
          </a:xfrm>
          <a:prstGeom prst="rect">
            <a:avLst/>
          </a:prstGeom>
        </p:spPr>
        <p:txBody>
          <a:bodyPr vert="horz" lIns="91440" tIns="45720" rIns="91440" bIns="45720" rtlCol="0">
            <a:normAutofit fontScale="47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nSpc>
                <a:spcPct val="150000"/>
              </a:lnSpc>
              <a:buFont typeface="Symbol" pitchFamily="18" charset="2"/>
              <a:buNone/>
            </a:pPr>
            <a:endParaRPr lang="en-GB" smtClean="0">
              <a:solidFill>
                <a:schemeClr val="accent1">
                  <a:lumMod val="50000"/>
                </a:schemeClr>
              </a:solidFill>
            </a:endParaRPr>
          </a:p>
          <a:p>
            <a:pPr marL="0" indent="0">
              <a:lnSpc>
                <a:spcPct val="150000"/>
              </a:lnSpc>
              <a:buFont typeface="Symbol" pitchFamily="18" charset="2"/>
              <a:buNone/>
            </a:pPr>
            <a:r>
              <a:rPr lang="el-GR" smtClean="0">
                <a:solidFill>
                  <a:schemeClr val="accent1">
                    <a:lumMod val="50000"/>
                  </a:schemeClr>
                </a:solidFill>
              </a:rPr>
              <a:t>	</a:t>
            </a:r>
          </a:p>
          <a:p>
            <a:pPr marL="0" indent="0">
              <a:lnSpc>
                <a:spcPct val="150000"/>
              </a:lnSpc>
              <a:buFont typeface="Symbol" pitchFamily="18" charset="2"/>
              <a:buNone/>
            </a:pPr>
            <a:r>
              <a:rPr lang="el-GR" sz="2000" smtClean="0">
                <a:solidFill>
                  <a:schemeClr val="accent1">
                    <a:lumMod val="50000"/>
                  </a:schemeClr>
                </a:solidFill>
              </a:rPr>
              <a:t>	</a:t>
            </a:r>
            <a:endParaRPr lang="el-GR" dirty="0">
              <a:solidFill>
                <a:schemeClr val="accent1">
                  <a:lumMod val="50000"/>
                </a:schemeClr>
              </a:solidFill>
            </a:endParaRPr>
          </a:p>
        </p:txBody>
      </p:sp>
      <p:sp>
        <p:nvSpPr>
          <p:cNvPr id="20" name="TextBox 19"/>
          <p:cNvSpPr txBox="1"/>
          <p:nvPr/>
        </p:nvSpPr>
        <p:spPr>
          <a:xfrm>
            <a:off x="533400" y="2895600"/>
            <a:ext cx="4038600" cy="3200876"/>
          </a:xfrm>
          <a:prstGeom prst="rect">
            <a:avLst/>
          </a:prstGeom>
          <a:noFill/>
        </p:spPr>
        <p:txBody>
          <a:bodyPr wrap="square" rtlCol="0">
            <a:spAutoFit/>
          </a:bodyPr>
          <a:lstStyle/>
          <a:p>
            <a:pPr algn="ctr"/>
            <a:r>
              <a:rPr lang="el-GR" sz="2000" dirty="0">
                <a:solidFill>
                  <a:schemeClr val="accent1">
                    <a:lumMod val="50000"/>
                  </a:schemeClr>
                </a:solidFill>
              </a:rPr>
              <a:t>σ</a:t>
            </a:r>
            <a:r>
              <a:rPr lang="el-GR" sz="2000" dirty="0" smtClean="0">
                <a:solidFill>
                  <a:schemeClr val="accent1">
                    <a:lumMod val="50000"/>
                  </a:schemeClr>
                </a:solidFill>
              </a:rPr>
              <a:t>την πολυμετοχική δομή</a:t>
            </a:r>
          </a:p>
          <a:p>
            <a:pPr algn="ctr"/>
            <a:endParaRPr lang="el-GR" sz="2000" dirty="0">
              <a:solidFill>
                <a:schemeClr val="accent1">
                  <a:lumMod val="50000"/>
                </a:schemeClr>
              </a:solidFill>
            </a:endParaRPr>
          </a:p>
          <a:p>
            <a:pPr marL="342900" indent="-342900">
              <a:buFont typeface="Arial" pitchFamily="34" charset="0"/>
              <a:buChar char="•"/>
            </a:pPr>
            <a:r>
              <a:rPr lang="el-GR" dirty="0">
                <a:solidFill>
                  <a:schemeClr val="accent1">
                    <a:lumMod val="50000"/>
                  </a:schemeClr>
                </a:solidFill>
              </a:rPr>
              <a:t>τ</a:t>
            </a:r>
            <a:r>
              <a:rPr lang="el-GR" dirty="0" smtClean="0">
                <a:solidFill>
                  <a:schemeClr val="accent1">
                    <a:lumMod val="50000"/>
                  </a:schemeClr>
                </a:solidFill>
              </a:rPr>
              <a:t>ο πλαίσιο εξαγορών</a:t>
            </a:r>
          </a:p>
          <a:p>
            <a:pPr marL="342900" indent="-342900">
              <a:buFont typeface="Arial" pitchFamily="34" charset="0"/>
              <a:buChar char="•"/>
            </a:pPr>
            <a:r>
              <a:rPr lang="el-GR" dirty="0">
                <a:solidFill>
                  <a:schemeClr val="accent1">
                    <a:lumMod val="50000"/>
                  </a:schemeClr>
                </a:solidFill>
              </a:rPr>
              <a:t>η</a:t>
            </a:r>
            <a:r>
              <a:rPr lang="el-GR" dirty="0" smtClean="0">
                <a:solidFill>
                  <a:schemeClr val="accent1">
                    <a:lumMod val="50000"/>
                  </a:schemeClr>
                </a:solidFill>
              </a:rPr>
              <a:t> μερισματική πολιτική</a:t>
            </a:r>
          </a:p>
          <a:p>
            <a:pPr marL="342900" indent="-342900">
              <a:buFont typeface="Arial" pitchFamily="34" charset="0"/>
              <a:buChar char="•"/>
            </a:pPr>
            <a:r>
              <a:rPr lang="el-GR" dirty="0">
                <a:solidFill>
                  <a:schemeClr val="accent1">
                    <a:lumMod val="50000"/>
                  </a:schemeClr>
                </a:solidFill>
              </a:rPr>
              <a:t>τ</a:t>
            </a:r>
            <a:r>
              <a:rPr lang="el-GR" dirty="0" smtClean="0">
                <a:solidFill>
                  <a:schemeClr val="accent1">
                    <a:lumMod val="50000"/>
                  </a:schemeClr>
                </a:solidFill>
              </a:rPr>
              <a:t>ο διοικητικό συμβούλιο</a:t>
            </a:r>
          </a:p>
          <a:p>
            <a:pPr marL="342900" indent="-342900">
              <a:buFont typeface="Arial" pitchFamily="34" charset="0"/>
              <a:buChar char="•"/>
            </a:pPr>
            <a:r>
              <a:rPr lang="el-GR" dirty="0">
                <a:solidFill>
                  <a:schemeClr val="accent1">
                    <a:lumMod val="50000"/>
                  </a:schemeClr>
                </a:solidFill>
              </a:rPr>
              <a:t>ο</a:t>
            </a:r>
            <a:r>
              <a:rPr lang="el-GR" dirty="0" smtClean="0">
                <a:solidFill>
                  <a:schemeClr val="accent1">
                    <a:lumMod val="50000"/>
                  </a:schemeClr>
                </a:solidFill>
              </a:rPr>
              <a:t>ι θεσμικοί μέτοχοι</a:t>
            </a:r>
          </a:p>
          <a:p>
            <a:pPr marL="342900" indent="-342900">
              <a:buFont typeface="Arial" pitchFamily="34" charset="0"/>
              <a:buChar char="•"/>
            </a:pPr>
            <a:r>
              <a:rPr lang="el-GR" dirty="0">
                <a:solidFill>
                  <a:schemeClr val="accent1">
                    <a:lumMod val="50000"/>
                  </a:schemeClr>
                </a:solidFill>
              </a:rPr>
              <a:t>η</a:t>
            </a:r>
            <a:r>
              <a:rPr lang="el-GR" dirty="0" smtClean="0">
                <a:solidFill>
                  <a:schemeClr val="accent1">
                    <a:lumMod val="50000"/>
                  </a:schemeClr>
                </a:solidFill>
              </a:rPr>
              <a:t> ενεργότερη συμμετοχή των μετόχων</a:t>
            </a:r>
          </a:p>
          <a:p>
            <a:pPr marL="342900" indent="-342900">
              <a:buFont typeface="Arial" pitchFamily="34" charset="0"/>
              <a:buChar char="•"/>
            </a:pPr>
            <a:r>
              <a:rPr lang="el-GR" dirty="0">
                <a:solidFill>
                  <a:schemeClr val="accent1">
                    <a:lumMod val="50000"/>
                  </a:schemeClr>
                </a:solidFill>
              </a:rPr>
              <a:t>η</a:t>
            </a:r>
            <a:r>
              <a:rPr lang="el-GR" dirty="0" smtClean="0">
                <a:solidFill>
                  <a:schemeClr val="accent1">
                    <a:lumMod val="50000"/>
                  </a:schemeClr>
                </a:solidFill>
              </a:rPr>
              <a:t> ανταμοιβή των </a:t>
            </a:r>
            <a:r>
              <a:rPr lang="en-GB" dirty="0" smtClean="0">
                <a:solidFill>
                  <a:schemeClr val="accent1">
                    <a:lumMod val="50000"/>
                  </a:schemeClr>
                </a:solidFill>
              </a:rPr>
              <a:t>managers</a:t>
            </a:r>
            <a:endParaRPr lang="el-GR" dirty="0" smtClean="0">
              <a:solidFill>
                <a:schemeClr val="accent1">
                  <a:lumMod val="50000"/>
                </a:schemeClr>
              </a:solidFill>
            </a:endParaRPr>
          </a:p>
          <a:p>
            <a:pPr marL="342900" indent="-342900">
              <a:buFont typeface="Arial" pitchFamily="34" charset="0"/>
              <a:buChar char="•"/>
            </a:pPr>
            <a:r>
              <a:rPr lang="el-GR" dirty="0" smtClean="0">
                <a:solidFill>
                  <a:schemeClr val="accent1">
                    <a:lumMod val="50000"/>
                  </a:schemeClr>
                </a:solidFill>
              </a:rPr>
              <a:t>Η ιδιοκτησία μετοχών από τους </a:t>
            </a:r>
            <a:r>
              <a:rPr lang="en-GB" dirty="0" smtClean="0">
                <a:solidFill>
                  <a:schemeClr val="accent1">
                    <a:lumMod val="50000"/>
                  </a:schemeClr>
                </a:solidFill>
              </a:rPr>
              <a:t>managers</a:t>
            </a:r>
            <a:endParaRPr lang="el-GR" dirty="0" smtClean="0">
              <a:solidFill>
                <a:schemeClr val="accent1">
                  <a:lumMod val="50000"/>
                </a:schemeClr>
              </a:solidFill>
            </a:endParaRPr>
          </a:p>
        </p:txBody>
      </p:sp>
      <p:sp>
        <p:nvSpPr>
          <p:cNvPr id="21" name="TextBox 20"/>
          <p:cNvSpPr txBox="1"/>
          <p:nvPr/>
        </p:nvSpPr>
        <p:spPr>
          <a:xfrm>
            <a:off x="4576234" y="2895600"/>
            <a:ext cx="4038600" cy="2554545"/>
          </a:xfrm>
          <a:prstGeom prst="rect">
            <a:avLst/>
          </a:prstGeom>
          <a:noFill/>
        </p:spPr>
        <p:txBody>
          <a:bodyPr wrap="square" rtlCol="0">
            <a:spAutoFit/>
          </a:bodyPr>
          <a:lstStyle/>
          <a:p>
            <a:pPr algn="ctr"/>
            <a:r>
              <a:rPr lang="el-GR" sz="2000" dirty="0">
                <a:solidFill>
                  <a:schemeClr val="accent1">
                    <a:lumMod val="50000"/>
                  </a:schemeClr>
                </a:solidFill>
              </a:rPr>
              <a:t>σ</a:t>
            </a:r>
            <a:r>
              <a:rPr lang="el-GR" sz="2000" dirty="0" smtClean="0">
                <a:solidFill>
                  <a:schemeClr val="accent1">
                    <a:lumMod val="50000"/>
                  </a:schemeClr>
                </a:solidFill>
              </a:rPr>
              <a:t>τη συγκέντρωση ιδιοκτησίας</a:t>
            </a:r>
          </a:p>
          <a:p>
            <a:pPr algn="ctr"/>
            <a:endParaRPr lang="el-GR" sz="2000" dirty="0" smtClean="0">
              <a:solidFill>
                <a:schemeClr val="accent1">
                  <a:lumMod val="50000"/>
                </a:schemeClr>
              </a:solidFill>
            </a:endParaRPr>
          </a:p>
          <a:p>
            <a:pPr marL="342900" indent="-342900">
              <a:buFont typeface="Arial" pitchFamily="34" charset="0"/>
              <a:buChar char="•"/>
            </a:pPr>
            <a:r>
              <a:rPr lang="el-GR" sz="2000" dirty="0" smtClean="0">
                <a:solidFill>
                  <a:schemeClr val="accent1">
                    <a:lumMod val="50000"/>
                  </a:schemeClr>
                </a:solidFill>
              </a:rPr>
              <a:t>η εποπτεία πό τους μεγαλομετόχους</a:t>
            </a:r>
          </a:p>
          <a:p>
            <a:pPr marL="342900" indent="-342900">
              <a:buFont typeface="Arial" pitchFamily="34" charset="0"/>
              <a:buChar char="•"/>
            </a:pPr>
            <a:r>
              <a:rPr lang="el-GR" sz="2000" dirty="0">
                <a:solidFill>
                  <a:schemeClr val="accent1">
                    <a:lumMod val="50000"/>
                  </a:schemeClr>
                </a:solidFill>
              </a:rPr>
              <a:t>η</a:t>
            </a:r>
            <a:r>
              <a:rPr lang="el-GR" sz="2000" dirty="0" smtClean="0">
                <a:solidFill>
                  <a:schemeClr val="accent1">
                    <a:lumMod val="50000"/>
                  </a:schemeClr>
                </a:solidFill>
              </a:rPr>
              <a:t> εποπτεία από τράπεζες</a:t>
            </a:r>
            <a:r>
              <a:rPr lang="en-GB" sz="2000" dirty="0" smtClean="0">
                <a:solidFill>
                  <a:schemeClr val="accent1">
                    <a:lumMod val="50000"/>
                  </a:schemeClr>
                </a:solidFill>
              </a:rPr>
              <a:t> </a:t>
            </a:r>
            <a:r>
              <a:rPr lang="el-GR" sz="2000" dirty="0" smtClean="0">
                <a:solidFill>
                  <a:schemeClr val="accent1">
                    <a:lumMod val="50000"/>
                  </a:schemeClr>
                </a:solidFill>
              </a:rPr>
              <a:t>και άλλους μεγάλους πιστωτές</a:t>
            </a:r>
            <a:endParaRPr lang="el-GR" sz="2000" dirty="0">
              <a:solidFill>
                <a:schemeClr val="accent1">
                  <a:lumMod val="50000"/>
                </a:schemeClr>
              </a:solidFill>
            </a:endParaRPr>
          </a:p>
          <a:p>
            <a:pPr algn="ctr"/>
            <a:endParaRPr lang="el-GR" sz="2000" dirty="0" smtClean="0">
              <a:solidFill>
                <a:schemeClr val="accent1">
                  <a:lumMod val="50000"/>
                </a:schemeClr>
              </a:solidFill>
            </a:endParaRPr>
          </a:p>
          <a:p>
            <a:pPr algn="ctr"/>
            <a:endParaRPr lang="el-GR" sz="2000" dirty="0">
              <a:solidFill>
                <a:schemeClr val="accent1">
                  <a:lumMod val="50000"/>
                </a:schemeClr>
              </a:solidFill>
            </a:endParaRPr>
          </a:p>
        </p:txBody>
      </p:sp>
      <p:sp>
        <p:nvSpPr>
          <p:cNvPr id="29" name="Rectangle 28"/>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A1</a:t>
            </a:r>
            <a:r>
              <a:rPr lang="el-GR" sz="2400" b="1" dirty="0" smtClean="0"/>
              <a:t>3</a:t>
            </a:r>
            <a:endParaRPr lang="el-GR" sz="2400" b="1" dirty="0"/>
          </a:p>
        </p:txBody>
      </p:sp>
      <p:cxnSp>
        <p:nvCxnSpPr>
          <p:cNvPr id="8" name="Straight Arrow Connector 7"/>
          <p:cNvCxnSpPr/>
          <p:nvPr/>
        </p:nvCxnSpPr>
        <p:spPr>
          <a:xfrm>
            <a:off x="2552700" y="3200400"/>
            <a:ext cx="0" cy="3600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599964" y="3200400"/>
            <a:ext cx="0" cy="3600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900938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200" dirty="0" smtClean="0">
                <a:solidFill>
                  <a:schemeClr val="accent1">
                    <a:lumMod val="50000"/>
                  </a:schemeClr>
                </a:solidFill>
              </a:rPr>
              <a:t>Οι επιχειρήσεις με κακή απόδοση βλέπουν </a:t>
            </a:r>
            <a:r>
              <a:rPr lang="el-GR" sz="2200" smtClean="0">
                <a:solidFill>
                  <a:schemeClr val="accent1">
                    <a:lumMod val="50000"/>
                  </a:schemeClr>
                </a:solidFill>
              </a:rPr>
              <a:t>την </a:t>
            </a:r>
            <a:r>
              <a:rPr lang="el-GR" sz="2200" smtClean="0">
                <a:solidFill>
                  <a:schemeClr val="accent1">
                    <a:lumMod val="50000"/>
                  </a:schemeClr>
                </a:solidFill>
              </a:rPr>
              <a:t>τιμή </a:t>
            </a:r>
            <a:r>
              <a:rPr lang="el-GR" sz="2200" dirty="0" smtClean="0">
                <a:solidFill>
                  <a:schemeClr val="accent1">
                    <a:lumMod val="50000"/>
                  </a:schemeClr>
                </a:solidFill>
              </a:rPr>
              <a:t>της μετοχής τους να πέφτει και γίνονται έτσι ευκολότεροι στόχοι εχθρικών εξαγορών. Οι νέοι «εισβολείς» αντικαθιστούν την αποτυχημένη διοίκηση, μια απειλή που οδηγεί τους </a:t>
            </a:r>
            <a:r>
              <a:rPr lang="en-GB" sz="2200" dirty="0" smtClean="0">
                <a:solidFill>
                  <a:schemeClr val="accent1">
                    <a:lumMod val="50000"/>
                  </a:schemeClr>
                </a:solidFill>
              </a:rPr>
              <a:t>managers </a:t>
            </a:r>
            <a:r>
              <a:rPr lang="el-GR" sz="2200" dirty="0" smtClean="0">
                <a:solidFill>
                  <a:schemeClr val="accent1">
                    <a:lumMod val="50000"/>
                  </a:schemeClr>
                </a:solidFill>
              </a:rPr>
              <a:t>να προσπαθήσουν περισσότερο για βελτίωση της απόδοσής τους.</a:t>
            </a: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dirty="0" smtClean="0">
                <a:solidFill>
                  <a:srgbClr val="FF0000"/>
                </a:solidFill>
              </a:rPr>
              <a:t>Το πλαίσιο εξαγορών ως μηχανιμός ελέγχου των </a:t>
            </a:r>
            <a:r>
              <a:rPr lang="en-GB" dirty="0" smtClean="0">
                <a:solidFill>
                  <a:srgbClr val="FF0000"/>
                </a:solidFill>
              </a:rPr>
              <a:t>managers</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19</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14</a:t>
            </a:r>
            <a:endParaRPr lang="el-GR" sz="2400" b="1" dirty="0"/>
          </a:p>
        </p:txBody>
      </p:sp>
    </p:spTree>
    <p:extLst>
      <p:ext uri="{BB962C8B-B14F-4D97-AF65-F5344CB8AC3E}">
        <p14:creationId xmlns:p14="http://schemas.microsoft.com/office/powerpoint/2010/main" val="20496387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lnSpc>
                <a:spcPct val="150000"/>
              </a:lnSpc>
              <a:buNone/>
              <a:tabLst>
                <a:tab pos="361950" algn="l"/>
              </a:tabLst>
            </a:pPr>
            <a:r>
              <a:rPr lang="el-GR" dirty="0" smtClean="0">
                <a:solidFill>
                  <a:schemeClr val="accent1">
                    <a:lumMod val="50000"/>
                  </a:schemeClr>
                </a:solidFill>
              </a:rPr>
              <a:t>Η καταβολή υψηλών μερισμάτων οδηγεί τις επιχειρήσεις στην αναζήτηση κεφαλαίων από την αγορά για την αναπλήρωση της ρευστότητας και την πραγματοποίση επενδύσεων. Αυτό με τη σειρά του οδηγεί σε συνεχείς ελέγχους της επιχείρησης από τους επενδυτές με αποτέλεσμα τη μείωση του κόστους αντιπροσώσπευσης.</a:t>
            </a: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dirty="0" smtClean="0">
                <a:solidFill>
                  <a:srgbClr val="FF0000"/>
                </a:solidFill>
              </a:rPr>
              <a:t>Η μερισματική πολιτική ως μηχανισμός ελέγχου των </a:t>
            </a:r>
            <a:r>
              <a:rPr lang="en-GB" dirty="0" smtClean="0">
                <a:solidFill>
                  <a:srgbClr val="FF0000"/>
                </a:solidFill>
              </a:rPr>
              <a:t>managers</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15</a:t>
            </a:r>
            <a:endParaRPr lang="el-GR" sz="2400" b="1" dirty="0"/>
          </a:p>
        </p:txBody>
      </p:sp>
    </p:spTree>
    <p:extLst>
      <p:ext uri="{BB962C8B-B14F-4D97-AF65-F5344CB8AC3E}">
        <p14:creationId xmlns:p14="http://schemas.microsoft.com/office/powerpoint/2010/main" val="31238097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lnSpc>
                <a:spcPct val="150000"/>
              </a:lnSpc>
              <a:buNone/>
              <a:tabLst>
                <a:tab pos="361950" algn="l"/>
              </a:tabLst>
            </a:pPr>
            <a:r>
              <a:rPr lang="el-GR" sz="2000" dirty="0" smtClean="0">
                <a:solidFill>
                  <a:schemeClr val="accent1">
                    <a:lumMod val="50000"/>
                  </a:schemeClr>
                </a:solidFill>
              </a:rPr>
              <a:t>Επιλογές που διαδραματίζουν σημαντικό ρόλο:</a:t>
            </a:r>
          </a:p>
          <a:p>
            <a:pPr marL="0" indent="0">
              <a:lnSpc>
                <a:spcPct val="150000"/>
              </a:lnSpc>
              <a:buNone/>
              <a:tabLst>
                <a:tab pos="361950" algn="l"/>
              </a:tabLst>
            </a:pPr>
            <a:r>
              <a:rPr lang="el-GR" sz="2000" dirty="0">
                <a:solidFill>
                  <a:schemeClr val="accent1">
                    <a:lumMod val="50000"/>
                  </a:schemeClr>
                </a:solidFill>
              </a:rPr>
              <a:t>α</a:t>
            </a:r>
            <a:r>
              <a:rPr lang="el-GR" sz="2000" dirty="0" smtClean="0">
                <a:solidFill>
                  <a:schemeClr val="accent1">
                    <a:lumMod val="50000"/>
                  </a:schemeClr>
                </a:solidFill>
              </a:rPr>
              <a:t>. το ΔΣ θα είναι μίας βαθμίδας, δηλ. ενιαίο, ή δύο βαθμίδων, δηλ. χωριστά το εποπτικό συμβούλιο με τα μη εκτελεστικά στελέχη και χωριστά η εκετελεστική επιτροπή;</a:t>
            </a:r>
          </a:p>
          <a:p>
            <a:pPr marL="0" indent="0">
              <a:lnSpc>
                <a:spcPct val="150000"/>
              </a:lnSpc>
              <a:buNone/>
              <a:tabLst>
                <a:tab pos="361950" algn="l"/>
              </a:tabLst>
            </a:pPr>
            <a:r>
              <a:rPr lang="el-GR" sz="2000" dirty="0">
                <a:solidFill>
                  <a:schemeClr val="accent1">
                    <a:lumMod val="50000"/>
                  </a:schemeClr>
                </a:solidFill>
              </a:rPr>
              <a:t>β</a:t>
            </a:r>
            <a:r>
              <a:rPr lang="el-GR" sz="2000" dirty="0" smtClean="0">
                <a:solidFill>
                  <a:schemeClr val="accent1">
                    <a:lumMod val="50000"/>
                  </a:schemeClr>
                </a:solidFill>
              </a:rPr>
              <a:t>. οι ρόλοι του προέδρου και του διευθύνοντος συμβούλου θα είναι διακριτοί ή θα ταυτίζονται στο ίδιο πρόσωπο;</a:t>
            </a:r>
          </a:p>
          <a:p>
            <a:pPr marL="0" indent="0">
              <a:lnSpc>
                <a:spcPct val="150000"/>
              </a:lnSpc>
              <a:buNone/>
              <a:tabLst>
                <a:tab pos="361950" algn="l"/>
              </a:tabLst>
            </a:pPr>
            <a:r>
              <a:rPr lang="el-GR" sz="2000" dirty="0">
                <a:solidFill>
                  <a:schemeClr val="accent1">
                    <a:lumMod val="50000"/>
                  </a:schemeClr>
                </a:solidFill>
              </a:rPr>
              <a:t>γ</a:t>
            </a:r>
            <a:r>
              <a:rPr lang="el-GR" sz="2000" dirty="0" smtClean="0">
                <a:solidFill>
                  <a:schemeClr val="accent1">
                    <a:lumMod val="50000"/>
                  </a:schemeClr>
                </a:solidFill>
              </a:rPr>
              <a:t>. ποιοι παράγοντες καθορίζουν τις αλλαγές του ΔΣ;</a:t>
            </a: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dirty="0" smtClean="0">
                <a:solidFill>
                  <a:srgbClr val="FF0000"/>
                </a:solidFill>
              </a:rPr>
              <a:t>Τα διοικητικά συμβούλια ως μηχανισμός ελέγχου των </a:t>
            </a:r>
            <a:r>
              <a:rPr lang="en-GB" dirty="0" smtClean="0">
                <a:solidFill>
                  <a:srgbClr val="FF0000"/>
                </a:solidFill>
              </a:rPr>
              <a:t>managers</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16</a:t>
            </a:r>
            <a:endParaRPr lang="el-GR" sz="2400" b="1" dirty="0"/>
          </a:p>
        </p:txBody>
      </p:sp>
    </p:spTree>
    <p:extLst>
      <p:ext uri="{BB962C8B-B14F-4D97-AF65-F5344CB8AC3E}">
        <p14:creationId xmlns:p14="http://schemas.microsoft.com/office/powerpoint/2010/main" val="385241844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nSpc>
                <a:spcPct val="150000"/>
              </a:lnSpc>
              <a:buNone/>
              <a:tabLst>
                <a:tab pos="361950" algn="l"/>
              </a:tabLst>
            </a:pPr>
            <a:r>
              <a:rPr lang="el-GR" dirty="0" smtClean="0">
                <a:solidFill>
                  <a:schemeClr val="accent1">
                    <a:lumMod val="50000"/>
                  </a:schemeClr>
                </a:solidFill>
              </a:rPr>
              <a:t>Μέσω της συγκέντρωσης πληρεξουσίων απλοί μέτοχοι ή/και θεσμικοί επενδυτές μπορούν να επιτύχουν δια της αυξημένης ψήφου τους στην ετήσια γενική συνέλευση των μετόχων να επιφέρουν αλλαγές προς την κατεύθυνση της καλύτερης λειτουργίας της επιχείρησης.</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Η ενεργός συμμετοχή των μετόχων ως μηχανισμός ελέγχου των </a:t>
            </a:r>
            <a:r>
              <a:rPr lang="en-GB" sz="3600" dirty="0" smtClean="0">
                <a:solidFill>
                  <a:srgbClr val="FF0000"/>
                </a:solidFill>
              </a:rPr>
              <a:t>managers</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17</a:t>
            </a:r>
            <a:endParaRPr lang="el-GR" sz="2400" b="1" dirty="0"/>
          </a:p>
        </p:txBody>
      </p:sp>
    </p:spTree>
    <p:extLst>
      <p:ext uri="{BB962C8B-B14F-4D97-AF65-F5344CB8AC3E}">
        <p14:creationId xmlns:p14="http://schemas.microsoft.com/office/powerpoint/2010/main" val="134469060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lnSpc>
                <a:spcPct val="150000"/>
              </a:lnSpc>
              <a:buNone/>
              <a:tabLst>
                <a:tab pos="361950" algn="l"/>
              </a:tabLst>
            </a:pPr>
            <a:r>
              <a:rPr lang="el-GR" sz="2000" dirty="0" smtClean="0">
                <a:solidFill>
                  <a:schemeClr val="accent1">
                    <a:lumMod val="50000"/>
                  </a:schemeClr>
                </a:solidFill>
              </a:rPr>
              <a:t>Με τον σχεδιασμό ειδικών πακέτων αμοιβών μπορούν να δοθούν τα κατάλληλα κίνητρα στους </a:t>
            </a:r>
            <a:r>
              <a:rPr lang="en-GB" sz="2000" dirty="0" smtClean="0">
                <a:solidFill>
                  <a:schemeClr val="accent1">
                    <a:lumMod val="50000"/>
                  </a:schemeClr>
                </a:solidFill>
              </a:rPr>
              <a:t>managers </a:t>
            </a:r>
            <a:r>
              <a:rPr lang="el-GR" sz="2000" dirty="0" smtClean="0">
                <a:solidFill>
                  <a:schemeClr val="accent1">
                    <a:lumMod val="50000"/>
                  </a:schemeClr>
                </a:solidFill>
              </a:rPr>
              <a:t>για τη λειτουργία της επιχείρησης σύμφωνα με τα συμφέροντα των μετόχων. Έτσι, οι αμοιβές μπορεί να περιλαμβάνουν:</a:t>
            </a:r>
          </a:p>
          <a:p>
            <a:pPr>
              <a:lnSpc>
                <a:spcPct val="120000"/>
              </a:lnSpc>
              <a:buFont typeface="Arial" pitchFamily="34" charset="0"/>
              <a:buChar char="•"/>
              <a:tabLst>
                <a:tab pos="361950" algn="l"/>
              </a:tabLst>
            </a:pPr>
            <a:r>
              <a:rPr lang="el-GR" sz="2000" dirty="0">
                <a:solidFill>
                  <a:schemeClr val="accent1">
                    <a:lumMod val="50000"/>
                  </a:schemeClr>
                </a:solidFill>
              </a:rPr>
              <a:t>τ</a:t>
            </a:r>
            <a:r>
              <a:rPr lang="el-GR" sz="2000" dirty="0" smtClean="0">
                <a:solidFill>
                  <a:schemeClr val="accent1">
                    <a:lumMod val="50000"/>
                  </a:schemeClr>
                </a:solidFill>
              </a:rPr>
              <a:t>ις βασικές αποδοχές</a:t>
            </a:r>
          </a:p>
          <a:p>
            <a:pPr>
              <a:lnSpc>
                <a:spcPct val="120000"/>
              </a:lnSpc>
              <a:buFont typeface="Arial" pitchFamily="34" charset="0"/>
              <a:buChar char="•"/>
              <a:tabLst>
                <a:tab pos="361950" algn="l"/>
              </a:tabLst>
            </a:pPr>
            <a:r>
              <a:rPr lang="el-GR" sz="2000" dirty="0">
                <a:solidFill>
                  <a:schemeClr val="accent1">
                    <a:lumMod val="50000"/>
                  </a:schemeClr>
                </a:solidFill>
              </a:rPr>
              <a:t>μ</a:t>
            </a:r>
            <a:r>
              <a:rPr lang="el-GR" sz="2000" dirty="0" smtClean="0">
                <a:solidFill>
                  <a:schemeClr val="accent1">
                    <a:lumMod val="50000"/>
                  </a:schemeClr>
                </a:solidFill>
              </a:rPr>
              <a:t>ακροπρόθεσμα σχέδια κινητοποίησης </a:t>
            </a:r>
            <a:r>
              <a:rPr lang="en-GB" sz="2000" dirty="0" smtClean="0">
                <a:solidFill>
                  <a:schemeClr val="accent1">
                    <a:lumMod val="50000"/>
                  </a:schemeClr>
                </a:solidFill>
              </a:rPr>
              <a:t>(stock options, </a:t>
            </a:r>
            <a:r>
              <a:rPr lang="el-GR" sz="2000" dirty="0" smtClean="0">
                <a:solidFill>
                  <a:schemeClr val="accent1">
                    <a:lumMod val="50000"/>
                  </a:schemeClr>
                </a:solidFill>
              </a:rPr>
              <a:t>δωρεάν διάθεση μετοχών)</a:t>
            </a:r>
          </a:p>
          <a:p>
            <a:pPr>
              <a:lnSpc>
                <a:spcPct val="120000"/>
              </a:lnSpc>
              <a:buFont typeface="Arial" pitchFamily="34" charset="0"/>
              <a:buChar char="•"/>
              <a:tabLst>
                <a:tab pos="361950" algn="l"/>
              </a:tabLst>
            </a:pPr>
            <a:r>
              <a:rPr lang="el-GR" sz="2000" dirty="0">
                <a:solidFill>
                  <a:schemeClr val="accent1">
                    <a:lumMod val="50000"/>
                  </a:schemeClr>
                </a:solidFill>
              </a:rPr>
              <a:t>ο</a:t>
            </a:r>
            <a:r>
              <a:rPr lang="el-GR" sz="2000" dirty="0" smtClean="0">
                <a:solidFill>
                  <a:schemeClr val="accent1">
                    <a:lumMod val="50000"/>
                  </a:schemeClr>
                </a:solidFill>
              </a:rPr>
              <a:t>φέλη και προνόμια</a:t>
            </a: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Η ανταμοιβή των </a:t>
            </a:r>
            <a:r>
              <a:rPr lang="en-GB" sz="3600" dirty="0" smtClean="0">
                <a:solidFill>
                  <a:srgbClr val="FF0000"/>
                </a:solidFill>
              </a:rPr>
              <a:t>managers</a:t>
            </a:r>
            <a:r>
              <a:rPr lang="el-GR" sz="3600" dirty="0" smtClean="0">
                <a:solidFill>
                  <a:srgbClr val="FF0000"/>
                </a:solidFill>
              </a:rPr>
              <a:t> ως μηχανισμός ελέγχου της απόδοσής τους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A</a:t>
            </a:r>
            <a:r>
              <a:rPr lang="el-GR" sz="2400" b="1" dirty="0" smtClean="0"/>
              <a:t>18</a:t>
            </a:r>
            <a:endParaRPr lang="el-GR" sz="2400" b="1" dirty="0"/>
          </a:p>
        </p:txBody>
      </p:sp>
    </p:spTree>
    <p:extLst>
      <p:ext uri="{BB962C8B-B14F-4D97-AF65-F5344CB8AC3E}">
        <p14:creationId xmlns:p14="http://schemas.microsoft.com/office/powerpoint/2010/main" val="282409978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nSpc>
                <a:spcPct val="150000"/>
              </a:lnSpc>
              <a:buNone/>
              <a:tabLst>
                <a:tab pos="361950" algn="l"/>
              </a:tabLst>
            </a:pPr>
            <a:r>
              <a:rPr lang="el-GR" dirty="0" smtClean="0">
                <a:solidFill>
                  <a:schemeClr val="accent1">
                    <a:lumMod val="50000"/>
                  </a:schemeClr>
                </a:solidFill>
              </a:rPr>
              <a:t>Η διάσταση μεταξύ ιδιοκτησίας και ελέγχου, από την οποία προκύπτει το πρόβλημα της αντιπροσώπευσης, μετριάζεται εάν οι </a:t>
            </a:r>
            <a:r>
              <a:rPr lang="en-GB" dirty="0" smtClean="0">
                <a:solidFill>
                  <a:schemeClr val="accent1">
                    <a:lumMod val="50000"/>
                  </a:schemeClr>
                </a:solidFill>
              </a:rPr>
              <a:t>managers </a:t>
            </a:r>
            <a:r>
              <a:rPr lang="el-GR" dirty="0" smtClean="0">
                <a:solidFill>
                  <a:schemeClr val="accent1">
                    <a:lumMod val="50000"/>
                  </a:schemeClr>
                </a:solidFill>
              </a:rPr>
              <a:t>γίνουν και οι ίδιοι μέτοχοι.</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sz="3600" dirty="0" smtClean="0">
                <a:solidFill>
                  <a:srgbClr val="FF0000"/>
                </a:solidFill>
              </a:rPr>
              <a:t>Η ιδιοκτησία μετοχών από τους </a:t>
            </a:r>
            <a:r>
              <a:rPr lang="en-GB" sz="3600" dirty="0" smtClean="0">
                <a:solidFill>
                  <a:srgbClr val="FF0000"/>
                </a:solidFill>
              </a:rPr>
              <a:t>managers </a:t>
            </a:r>
            <a:r>
              <a:rPr lang="el-GR" sz="3600" dirty="0" smtClean="0">
                <a:solidFill>
                  <a:srgbClr val="FF0000"/>
                </a:solidFill>
              </a:rPr>
              <a:t>ως μηχανισμός ευθυγράμμισης των συμφερόντων τους με εκείνα των μετόχων</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24</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Α19</a:t>
            </a:r>
            <a:endParaRPr lang="el-GR" sz="2400" b="1" dirty="0"/>
          </a:p>
        </p:txBody>
      </p:sp>
    </p:spTree>
    <p:extLst>
      <p:ext uri="{BB962C8B-B14F-4D97-AF65-F5344CB8AC3E}">
        <p14:creationId xmlns:p14="http://schemas.microsoft.com/office/powerpoint/2010/main" val="24217753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150000"/>
              </a:lnSpc>
              <a:buFont typeface="Wingdings" panose="05000000000000000000" pitchFamily="2" charset="2"/>
              <a:buChar char="Ø"/>
              <a:tabLst>
                <a:tab pos="361950" algn="l"/>
              </a:tabLst>
            </a:pPr>
            <a:r>
              <a:rPr lang="el-GR" dirty="0">
                <a:solidFill>
                  <a:schemeClr val="accent1">
                    <a:lumMod val="50000"/>
                  </a:schemeClr>
                </a:solidFill>
              </a:rPr>
              <a:t>Επιχειρήσεις που ελέγχονται από μεγαλομετόχους τις συναντάμε κυρίως στην Ευρώπη. Επιλύουν επαρκώς το θέμα της αντιπροσώπευσης καθώς και το πρόβλημα του λαθρεπιβάτη.</a:t>
            </a:r>
          </a:p>
          <a:p>
            <a:pPr>
              <a:lnSpc>
                <a:spcPct val="150000"/>
              </a:lnSpc>
              <a:buFont typeface="Wingdings" panose="05000000000000000000" pitchFamily="2" charset="2"/>
              <a:buChar char="Ø"/>
              <a:tabLst>
                <a:tab pos="361950" algn="l"/>
              </a:tabLst>
            </a:pPr>
            <a:r>
              <a:rPr lang="el-GR" dirty="0" smtClean="0">
                <a:solidFill>
                  <a:schemeClr val="accent1">
                    <a:lumMod val="50000"/>
                  </a:schemeClr>
                </a:solidFill>
              </a:rPr>
              <a:t>Η εποπτεία της Διοίκησης από τον μεγαλομέτοχο-ιδρυτή της επιχείρησης και γενικά ο οικογενειακός έλεγχος είναι ωφέλιμος υπό προϋποθέσεις.</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Η εποπτεία από τον μεγαλομέτοχο</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25</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Α20</a:t>
            </a:r>
            <a:endParaRPr lang="el-GR" sz="2400" b="1" dirty="0"/>
          </a:p>
        </p:txBody>
      </p:sp>
    </p:spTree>
    <p:extLst>
      <p:ext uri="{BB962C8B-B14F-4D97-AF65-F5344CB8AC3E}">
        <p14:creationId xmlns:p14="http://schemas.microsoft.com/office/powerpoint/2010/main" val="391868495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nSpc>
                <a:spcPct val="150000"/>
              </a:lnSpc>
              <a:buNone/>
              <a:tabLst>
                <a:tab pos="361950" algn="l"/>
              </a:tabLst>
            </a:pPr>
            <a:r>
              <a:rPr lang="el-GR" dirty="0" smtClean="0">
                <a:solidFill>
                  <a:schemeClr val="accent1">
                    <a:lumMod val="50000"/>
                  </a:schemeClr>
                </a:solidFill>
              </a:rPr>
              <a:t>Όταν υπάρχουν επιχειρήσεις με ευρεία διασπορά μετοχών,  κανένας από τους μετόχους δεν έχει επαρκή κίνητρα για να εποπτεύσει τη διοίκηση. Αν κάποιος το επιχειρήσει, φέρει το κόστος και επωφελούνται όλοι οι υπόλοιποι (λαθρεπιβάτες).</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Το πρόβλημα του λαθρεπιβάτη</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26</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Α21</a:t>
            </a:r>
            <a:endParaRPr lang="el-GR" sz="2400" b="1" dirty="0"/>
          </a:p>
        </p:txBody>
      </p:sp>
    </p:spTree>
    <p:extLst>
      <p:ext uri="{BB962C8B-B14F-4D97-AF65-F5344CB8AC3E}">
        <p14:creationId xmlns:p14="http://schemas.microsoft.com/office/powerpoint/2010/main" val="199155690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nSpc>
                <a:spcPct val="150000"/>
              </a:lnSpc>
              <a:buNone/>
              <a:tabLst>
                <a:tab pos="361950" algn="l"/>
              </a:tabLst>
            </a:pPr>
            <a:r>
              <a:rPr lang="el-GR" dirty="0" smtClean="0">
                <a:solidFill>
                  <a:schemeClr val="accent1">
                    <a:lumMod val="50000"/>
                  </a:schemeClr>
                </a:solidFill>
              </a:rPr>
              <a:t>Οι μεγάλοι πιστωτές έχουν όπως και οι μεγαλομέτοχοι ισχυρά κίνητρα για να εποπτεύουν τη διοίκηση της εταιρείας στην οποία έχουν επενδύσει.</a:t>
            </a:r>
          </a:p>
          <a:p>
            <a:pPr marL="0" indent="0">
              <a:lnSpc>
                <a:spcPct val="150000"/>
              </a:lnSpc>
              <a:buNone/>
              <a:tabLst>
                <a:tab pos="361950" algn="l"/>
              </a:tabLst>
            </a:pPr>
            <a:r>
              <a:rPr lang="el-GR" dirty="0" smtClean="0">
                <a:solidFill>
                  <a:schemeClr val="accent1">
                    <a:lumMod val="50000"/>
                  </a:schemeClr>
                </a:solidFill>
              </a:rPr>
              <a:t>Η αντιπροσώπευση των τραπεζών στα διοικητικά συμβούλια έχει μάλλον αρνητική επίδραση.</a:t>
            </a:r>
            <a:endParaRPr lang="el-GR"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Η εποπτεία από τους πιστωτές </a:t>
            </a:r>
            <a:br>
              <a:rPr lang="el-GR" sz="3600" dirty="0" smtClean="0">
                <a:solidFill>
                  <a:srgbClr val="FF0000"/>
                </a:solidFill>
              </a:rPr>
            </a:br>
            <a:r>
              <a:rPr lang="el-GR" sz="3600" dirty="0" smtClean="0">
                <a:solidFill>
                  <a:srgbClr val="FF0000"/>
                </a:solidFill>
              </a:rPr>
              <a:t>και τις τράπεζες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Α22</a:t>
            </a:r>
            <a:endParaRPr lang="el-GR" sz="2400" b="1" dirty="0"/>
          </a:p>
        </p:txBody>
      </p:sp>
    </p:spTree>
    <p:extLst>
      <p:ext uri="{BB962C8B-B14F-4D97-AF65-F5344CB8AC3E}">
        <p14:creationId xmlns:p14="http://schemas.microsoft.com/office/powerpoint/2010/main" val="48369747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nSpc>
                <a:spcPct val="150000"/>
              </a:lnSpc>
              <a:buFont typeface="Wingdings" pitchFamily="2" charset="2"/>
              <a:buChar char="v"/>
              <a:tabLst>
                <a:tab pos="361950" algn="l"/>
              </a:tabLst>
            </a:pPr>
            <a:r>
              <a:rPr lang="el-GR" sz="1900" dirty="0">
                <a:solidFill>
                  <a:schemeClr val="accent1">
                    <a:lumMod val="50000"/>
                  </a:schemeClr>
                </a:solidFill>
              </a:rPr>
              <a:t> </a:t>
            </a:r>
            <a:r>
              <a:rPr lang="el-GR" sz="1900" dirty="0" smtClean="0">
                <a:solidFill>
                  <a:schemeClr val="accent1">
                    <a:lumMod val="50000"/>
                  </a:schemeClr>
                </a:solidFill>
              </a:rPr>
              <a:t>Οι εισηγμένες στο Χρηματιστήριο ανώνυμες εταιρείες υπάγονται στους καθιερωμένους κανόνες ελέγχου που προβλέπει ο εταιρικός ν.2190/1920 αλλά και το δίκαιο της κεφαλαιαγοράς.</a:t>
            </a:r>
          </a:p>
          <a:p>
            <a:pPr>
              <a:lnSpc>
                <a:spcPct val="150000"/>
              </a:lnSpc>
              <a:buFont typeface="Wingdings" pitchFamily="2" charset="2"/>
              <a:buChar char="v"/>
              <a:tabLst>
                <a:tab pos="361950" algn="l"/>
              </a:tabLst>
            </a:pPr>
            <a:r>
              <a:rPr lang="el-GR" sz="1900" dirty="0" smtClean="0">
                <a:solidFill>
                  <a:schemeClr val="accent1">
                    <a:lumMod val="50000"/>
                  </a:schemeClr>
                </a:solidFill>
              </a:rPr>
              <a:t> Ο ν.3016/2002 περί εταιρικής διακυβέρνησης εισάγει πρόσθετους μηχανισμούς και πρακτικές σε μια προσπάθεια ελέγχου και εξισορρόπησης των συμφερόντων των φορέων της επιχείρησης .</a:t>
            </a:r>
          </a:p>
          <a:p>
            <a:pPr>
              <a:lnSpc>
                <a:spcPct val="150000"/>
              </a:lnSpc>
              <a:buFont typeface="Wingdings" pitchFamily="2" charset="2"/>
              <a:buChar char="v"/>
              <a:tabLst>
                <a:tab pos="361950" algn="l"/>
              </a:tabLst>
            </a:pPr>
            <a:r>
              <a:rPr lang="el-GR" sz="1900" dirty="0" smtClean="0">
                <a:solidFill>
                  <a:schemeClr val="accent1">
                    <a:lumMod val="50000"/>
                  </a:schemeClr>
                </a:solidFill>
              </a:rPr>
              <a:t>Ο Κώδικας Εταιρικής Διακυβέρνησης (ΚΕΔ)</a:t>
            </a:r>
            <a:endParaRPr lang="el-GR" sz="19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Το νομοθετικό πλαίσιο </a:t>
            </a:r>
            <a:br>
              <a:rPr lang="el-GR" dirty="0" smtClean="0">
                <a:solidFill>
                  <a:srgbClr val="FF0000"/>
                </a:solidFill>
              </a:rPr>
            </a:br>
            <a:r>
              <a:rPr lang="el-GR" dirty="0" smtClean="0">
                <a:solidFill>
                  <a:srgbClr val="FF0000"/>
                </a:solidFill>
              </a:rPr>
              <a:t>εταιρικής διακυβέρνησης</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28</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Β1</a:t>
            </a:r>
            <a:endParaRPr lang="el-GR" sz="2400" b="1" dirty="0"/>
          </a:p>
        </p:txBody>
      </p:sp>
    </p:spTree>
    <p:extLst>
      <p:ext uri="{BB962C8B-B14F-4D97-AF65-F5344CB8AC3E}">
        <p14:creationId xmlns:p14="http://schemas.microsoft.com/office/powerpoint/2010/main" val="50106551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nSpc>
                <a:spcPct val="150000"/>
              </a:lnSpc>
              <a:buFont typeface="Wingdings" pitchFamily="2" charset="2"/>
              <a:buChar char="v"/>
              <a:tabLst>
                <a:tab pos="361950" algn="l"/>
              </a:tabLst>
            </a:pPr>
            <a:r>
              <a:rPr lang="el-GR" sz="2000" dirty="0">
                <a:solidFill>
                  <a:schemeClr val="accent1">
                    <a:lumMod val="50000"/>
                  </a:schemeClr>
                </a:solidFill>
              </a:rPr>
              <a:t> </a:t>
            </a:r>
            <a:r>
              <a:rPr lang="el-GR" sz="2000" dirty="0" smtClean="0">
                <a:solidFill>
                  <a:schemeClr val="accent1">
                    <a:lumMod val="50000"/>
                  </a:schemeClr>
                </a:solidFill>
              </a:rPr>
              <a:t>Οι εισηγμένες ανώνυμες εταιρείες είναι υποχρεωμένες, σύμφωνα με τον ν.2190/1920, να συμπεριλαμβάνουν στην ετήσια έκθεση διαχείρισης και δήλωση εταιρικής διακυβέρνησης.</a:t>
            </a:r>
          </a:p>
          <a:p>
            <a:pPr>
              <a:lnSpc>
                <a:spcPct val="150000"/>
              </a:lnSpc>
              <a:buFont typeface="Wingdings" pitchFamily="2" charset="2"/>
              <a:buChar char="v"/>
              <a:tabLst>
                <a:tab pos="361950" algn="l"/>
              </a:tabLst>
            </a:pPr>
            <a:r>
              <a:rPr lang="el-GR" sz="2000" dirty="0">
                <a:solidFill>
                  <a:schemeClr val="accent1">
                    <a:lumMod val="50000"/>
                  </a:schemeClr>
                </a:solidFill>
              </a:rPr>
              <a:t> </a:t>
            </a:r>
            <a:r>
              <a:rPr lang="el-GR" sz="2000" dirty="0" smtClean="0">
                <a:solidFill>
                  <a:schemeClr val="accent1">
                    <a:lumMod val="50000"/>
                  </a:schemeClr>
                </a:solidFill>
              </a:rPr>
              <a:t>Λόγω της υποχρέωσης αυτής συντάχθηκε από τον Σύνδεσμο Επιχειρήσεων και Βιομηχανιών (ΣΕΒ) και το Ελληνικό Συμβούλιο Εταιρικής Διακυβέρνησης (ΕΣΕΔ) ο ΚΕΔ.</a:t>
            </a: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Κώδικας Εταιρικής Διακυβέρνησης (ΚΕΔ)</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29</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Β2</a:t>
            </a:r>
            <a:endParaRPr lang="el-GR" sz="2400" b="1" dirty="0"/>
          </a:p>
        </p:txBody>
      </p:sp>
    </p:spTree>
    <p:extLst>
      <p:ext uri="{BB962C8B-B14F-4D97-AF65-F5344CB8AC3E}">
        <p14:creationId xmlns:p14="http://schemas.microsoft.com/office/powerpoint/2010/main" val="62322868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000" dirty="0">
                <a:solidFill>
                  <a:schemeClr val="accent1">
                    <a:lumMod val="50000"/>
                  </a:schemeClr>
                </a:solidFill>
              </a:rPr>
              <a:t>α</a:t>
            </a:r>
            <a:r>
              <a:rPr lang="el-GR" sz="2000" dirty="0" smtClean="0">
                <a:solidFill>
                  <a:schemeClr val="accent1">
                    <a:lumMod val="50000"/>
                  </a:schemeClr>
                </a:solidFill>
              </a:rPr>
              <a:t>. Η εκπαίδευση και καθοδήγηση των διοικητικών συμβουλίων των ελληνικών εταιρειών σε θέματα βέλτιστων πρακτικών διακυβέρνησης</a:t>
            </a:r>
          </a:p>
          <a:p>
            <a:pPr marL="0" indent="0">
              <a:lnSpc>
                <a:spcPct val="150000"/>
              </a:lnSpc>
              <a:buNone/>
              <a:tabLst>
                <a:tab pos="361950" algn="l"/>
              </a:tabLst>
            </a:pPr>
            <a:r>
              <a:rPr lang="el-GR" sz="2000" dirty="0">
                <a:solidFill>
                  <a:schemeClr val="accent1">
                    <a:lumMod val="50000"/>
                  </a:schemeClr>
                </a:solidFill>
              </a:rPr>
              <a:t>β</a:t>
            </a:r>
            <a:r>
              <a:rPr lang="el-GR" sz="2000" dirty="0" smtClean="0">
                <a:solidFill>
                  <a:schemeClr val="accent1">
                    <a:lumMod val="50000"/>
                  </a:schemeClr>
                </a:solidFill>
              </a:rPr>
              <a:t>. Η βελτίωση της πληροφόρησης των μετόχων</a:t>
            </a:r>
          </a:p>
          <a:p>
            <a:pPr marL="0" indent="0">
              <a:lnSpc>
                <a:spcPct val="150000"/>
              </a:lnSpc>
              <a:buNone/>
              <a:tabLst>
                <a:tab pos="361950" algn="l"/>
              </a:tabLst>
            </a:pPr>
            <a:r>
              <a:rPr lang="el-GR" sz="2000" dirty="0">
                <a:solidFill>
                  <a:schemeClr val="accent1">
                    <a:lumMod val="50000"/>
                  </a:schemeClr>
                </a:solidFill>
              </a:rPr>
              <a:t>γ</a:t>
            </a:r>
            <a:r>
              <a:rPr lang="el-GR" sz="2000" dirty="0" smtClean="0">
                <a:solidFill>
                  <a:schemeClr val="accent1">
                    <a:lumMod val="50000"/>
                  </a:schemeClr>
                </a:solidFill>
              </a:rPr>
              <a:t>. Η δημιουργία ενός προσβάσιμου και κατανοητού συστήματος αναφοράς για τις εισηγμένες ελληνικές εταιρείες</a:t>
            </a: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Οι στόχοι του ελληνικού ΚΕΔ</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Β3</a:t>
            </a:r>
            <a:endParaRPr lang="el-GR" sz="2400" b="1" dirty="0"/>
          </a:p>
        </p:txBody>
      </p:sp>
    </p:spTree>
    <p:extLst>
      <p:ext uri="{BB962C8B-B14F-4D97-AF65-F5344CB8AC3E}">
        <p14:creationId xmlns:p14="http://schemas.microsoft.com/office/powerpoint/2010/main" val="178901204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Font typeface="Wingdings" pitchFamily="2" charset="2"/>
              <a:buChar char="v"/>
              <a:tabLst>
                <a:tab pos="361950" algn="l"/>
              </a:tabLst>
            </a:pPr>
            <a:r>
              <a:rPr lang="el-GR" sz="2000" dirty="0" smtClean="0">
                <a:solidFill>
                  <a:schemeClr val="accent1">
                    <a:lumMod val="50000"/>
                  </a:schemeClr>
                </a:solidFill>
              </a:rPr>
              <a:t>Εφαρμόζεται μόνο στις ανώνυμες εταιρείες που εισάγουν ή έχουν εισάγει μετοχές, ομολογίες ή άλλες κινητές αξίες σε οργανωμένη αγορά αξιών, της οποίας διαχειριστής είναι το Χρηματιστήριο Αθηνών.</a:t>
            </a:r>
          </a:p>
          <a:p>
            <a:pPr>
              <a:buFont typeface="Wingdings" pitchFamily="2" charset="2"/>
              <a:buChar char="v"/>
              <a:tabLst>
                <a:tab pos="361950" algn="l"/>
              </a:tabLst>
            </a:pPr>
            <a:r>
              <a:rPr lang="el-GR" sz="2000" dirty="0" smtClean="0">
                <a:solidFill>
                  <a:schemeClr val="accent1">
                    <a:lumMod val="50000"/>
                  </a:schemeClr>
                </a:solidFill>
              </a:rPr>
              <a:t>Εναπόκειται στη διακριτική ευχέρεια μιας μη εισηγμένης εταιρείας να υιοθετήσει, μερικά ή ολικά, τις διατάξεις του ν.3016/2002.</a:t>
            </a:r>
          </a:p>
          <a:p>
            <a:pPr>
              <a:buFont typeface="Wingdings" pitchFamily="2" charset="2"/>
              <a:buChar char="v"/>
              <a:tabLst>
                <a:tab pos="361950" algn="l"/>
              </a:tabLst>
            </a:pPr>
            <a:r>
              <a:rPr lang="el-GR" sz="2000" dirty="0">
                <a:solidFill>
                  <a:schemeClr val="accent1">
                    <a:lumMod val="50000"/>
                  </a:schemeClr>
                </a:solidFill>
              </a:rPr>
              <a:t> Ο ΟΟΣΑ ενθαρρύνει την εφαρμογή των αρχών εταιρικής διακυβέρνησης και σε μη εισηγμένες εταιρείες</a:t>
            </a:r>
          </a:p>
          <a:p>
            <a:pPr>
              <a:buFont typeface="Wingdings" pitchFamily="2" charset="2"/>
              <a:buChar char="v"/>
              <a:tabLst>
                <a:tab pos="361950" algn="l"/>
              </a:tabLst>
            </a:pPr>
            <a:endParaRPr lang="el-GR" sz="2000" dirty="0" smtClean="0">
              <a:solidFill>
                <a:schemeClr val="accent1">
                  <a:lumMod val="50000"/>
                </a:schemeClr>
              </a:solidFill>
            </a:endParaRPr>
          </a:p>
          <a:p>
            <a:pPr marL="0" indent="0">
              <a:lnSpc>
                <a:spcPct val="150000"/>
              </a:lnSpc>
              <a:buNone/>
              <a:tabLst>
                <a:tab pos="361950" algn="l"/>
              </a:tabLst>
            </a:pP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Πεδίο εφαρμογής ν.3016/2002</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Β4</a:t>
            </a:r>
            <a:endParaRPr lang="el-GR" sz="2400" b="1" dirty="0"/>
          </a:p>
        </p:txBody>
      </p:sp>
    </p:spTree>
    <p:extLst>
      <p:ext uri="{BB962C8B-B14F-4D97-AF65-F5344CB8AC3E}">
        <p14:creationId xmlns:p14="http://schemas.microsoft.com/office/powerpoint/2010/main" val="320966556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nSpc>
                <a:spcPct val="150000"/>
              </a:lnSpc>
              <a:buFont typeface="Wingdings" pitchFamily="2" charset="2"/>
              <a:buChar char="v"/>
              <a:tabLst>
                <a:tab pos="361950" algn="l"/>
              </a:tabLst>
            </a:pPr>
            <a:r>
              <a:rPr lang="el-GR" dirty="0" smtClean="0">
                <a:solidFill>
                  <a:schemeClr val="accent1">
                    <a:lumMod val="50000"/>
                  </a:schemeClr>
                </a:solidFill>
              </a:rPr>
              <a:t>Ρυθμίσεις για το ΔΣ</a:t>
            </a:r>
          </a:p>
          <a:p>
            <a:pPr>
              <a:lnSpc>
                <a:spcPct val="150000"/>
              </a:lnSpc>
              <a:buFont typeface="Wingdings" pitchFamily="2" charset="2"/>
              <a:buChar char="v"/>
              <a:tabLst>
                <a:tab pos="361950" algn="l"/>
              </a:tabLst>
            </a:pPr>
            <a:r>
              <a:rPr lang="el-GR" dirty="0" smtClean="0">
                <a:solidFill>
                  <a:schemeClr val="accent1">
                    <a:lumMod val="50000"/>
                  </a:schemeClr>
                </a:solidFill>
              </a:rPr>
              <a:t>Ρυθμίσεις για την εσωτερική οργάνωση της εταιρείας</a:t>
            </a:r>
          </a:p>
          <a:p>
            <a:pPr>
              <a:lnSpc>
                <a:spcPct val="150000"/>
              </a:lnSpc>
              <a:buFont typeface="Wingdings" pitchFamily="2" charset="2"/>
              <a:buChar char="v"/>
              <a:tabLst>
                <a:tab pos="361950" algn="l"/>
              </a:tabLst>
            </a:pPr>
            <a:r>
              <a:rPr lang="el-GR" dirty="0" smtClean="0">
                <a:solidFill>
                  <a:schemeClr val="accent1">
                    <a:lumMod val="50000"/>
                  </a:schemeClr>
                </a:solidFill>
              </a:rPr>
              <a:t>Ρυθμίσεις για τα δικαιώματα των μετόχων και ιδίως των μετόχων μειοψηφίας</a:t>
            </a:r>
          </a:p>
          <a:p>
            <a:pPr marL="0" indent="0">
              <a:lnSpc>
                <a:spcPct val="150000"/>
              </a:lnSpc>
              <a:buNone/>
              <a:tabLst>
                <a:tab pos="361950" algn="l"/>
              </a:tabLst>
            </a:pP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4000" dirty="0" smtClean="0">
                <a:solidFill>
                  <a:srgbClr val="FF0000"/>
                </a:solidFill>
              </a:rPr>
              <a:t>Πλαίσιο ρυθμίσεων του ν. 3016/2002</a:t>
            </a:r>
            <a:endParaRPr lang="el-GR" sz="40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Β5</a:t>
            </a:r>
            <a:endParaRPr lang="el-GR" sz="2400" b="1" dirty="0"/>
          </a:p>
        </p:txBody>
      </p:sp>
    </p:spTree>
    <p:extLst>
      <p:ext uri="{BB962C8B-B14F-4D97-AF65-F5344CB8AC3E}">
        <p14:creationId xmlns:p14="http://schemas.microsoft.com/office/powerpoint/2010/main" val="27571300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buFont typeface="+mj-lt"/>
              <a:buAutoNum type="arabicPeriod"/>
              <a:tabLst>
                <a:tab pos="361950" algn="l"/>
              </a:tabLst>
            </a:pPr>
            <a:r>
              <a:rPr lang="el-GR" dirty="0">
                <a:solidFill>
                  <a:schemeClr val="accent1">
                    <a:lumMod val="50000"/>
                  </a:schemeClr>
                </a:solidFill>
              </a:rPr>
              <a:t>τ</a:t>
            </a:r>
            <a:r>
              <a:rPr lang="el-GR" dirty="0" smtClean="0">
                <a:solidFill>
                  <a:schemeClr val="accent1">
                    <a:lumMod val="50000"/>
                  </a:schemeClr>
                </a:solidFill>
              </a:rPr>
              <a:t>ις αρμοδιότητες του ΔΣ</a:t>
            </a:r>
          </a:p>
          <a:p>
            <a:pPr marL="457200" indent="-457200">
              <a:buFont typeface="+mj-lt"/>
              <a:buAutoNum type="arabicPeriod"/>
              <a:tabLst>
                <a:tab pos="361950" algn="l"/>
              </a:tabLst>
            </a:pPr>
            <a:r>
              <a:rPr lang="el-GR" dirty="0" smtClean="0">
                <a:solidFill>
                  <a:schemeClr val="accent1">
                    <a:lumMod val="50000"/>
                  </a:schemeClr>
                </a:solidFill>
              </a:rPr>
              <a:t>τη σύνθεση του ΔΣ</a:t>
            </a:r>
          </a:p>
          <a:p>
            <a:pPr marL="457200" indent="-457200">
              <a:buFont typeface="+mj-lt"/>
              <a:buAutoNum type="arabicPeriod"/>
              <a:tabLst>
                <a:tab pos="361950" algn="l"/>
              </a:tabLst>
            </a:pPr>
            <a:r>
              <a:rPr lang="el-GR" dirty="0">
                <a:solidFill>
                  <a:schemeClr val="accent1">
                    <a:lumMod val="50000"/>
                  </a:schemeClr>
                </a:solidFill>
              </a:rPr>
              <a:t>τ</a:t>
            </a:r>
            <a:r>
              <a:rPr lang="el-GR" dirty="0" smtClean="0">
                <a:solidFill>
                  <a:schemeClr val="accent1">
                    <a:lumMod val="50000"/>
                  </a:schemeClr>
                </a:solidFill>
              </a:rPr>
              <a:t>ις υποχρεώσεις των μελών του ΔΣ</a:t>
            </a:r>
          </a:p>
          <a:p>
            <a:pPr marL="457200" indent="-457200">
              <a:buFont typeface="+mj-lt"/>
              <a:buAutoNum type="arabicPeriod"/>
              <a:tabLst>
                <a:tab pos="361950" algn="l"/>
              </a:tabLst>
            </a:pPr>
            <a:r>
              <a:rPr lang="el-GR" dirty="0">
                <a:solidFill>
                  <a:schemeClr val="accent1">
                    <a:lumMod val="50000"/>
                  </a:schemeClr>
                </a:solidFill>
              </a:rPr>
              <a:t>τ</a:t>
            </a:r>
            <a:r>
              <a:rPr lang="el-GR" dirty="0" smtClean="0">
                <a:solidFill>
                  <a:schemeClr val="accent1">
                    <a:lumMod val="50000"/>
                  </a:schemeClr>
                </a:solidFill>
              </a:rPr>
              <a:t>ην ευθύνη των μελών του ΔΣ</a:t>
            </a:r>
          </a:p>
          <a:p>
            <a:pPr marL="457200" indent="-457200">
              <a:buFont typeface="+mj-lt"/>
              <a:buAutoNum type="arabicPeriod"/>
              <a:tabLst>
                <a:tab pos="361950" algn="l"/>
              </a:tabLst>
            </a:pPr>
            <a:r>
              <a:rPr lang="el-GR" dirty="0">
                <a:solidFill>
                  <a:schemeClr val="accent1">
                    <a:lumMod val="50000"/>
                  </a:schemeClr>
                </a:solidFill>
              </a:rPr>
              <a:t>τ</a:t>
            </a:r>
            <a:r>
              <a:rPr lang="el-GR" dirty="0" smtClean="0">
                <a:solidFill>
                  <a:schemeClr val="accent1">
                    <a:lumMod val="50000"/>
                  </a:schemeClr>
                </a:solidFill>
              </a:rPr>
              <a:t>ις αποδοχές των μελών του ΔΣ</a:t>
            </a:r>
          </a:p>
          <a:p>
            <a:pPr marL="457200" indent="-457200">
              <a:buFont typeface="+mj-lt"/>
              <a:buAutoNum type="arabicPeriod"/>
              <a:tabLst>
                <a:tab pos="361950" algn="l"/>
              </a:tabLst>
            </a:pPr>
            <a:r>
              <a:rPr lang="el-GR" dirty="0">
                <a:solidFill>
                  <a:schemeClr val="accent1">
                    <a:lumMod val="50000"/>
                  </a:schemeClr>
                </a:solidFill>
              </a:rPr>
              <a:t>τ</a:t>
            </a:r>
            <a:r>
              <a:rPr lang="el-GR" dirty="0" smtClean="0">
                <a:solidFill>
                  <a:schemeClr val="accent1">
                    <a:lumMod val="50000"/>
                  </a:schemeClr>
                </a:solidFill>
              </a:rPr>
              <a:t>η λειτουργία και αξιολόγηση του ΔΣ, και</a:t>
            </a:r>
          </a:p>
          <a:p>
            <a:pPr marL="457200" indent="-457200">
              <a:buFont typeface="+mj-lt"/>
              <a:buAutoNum type="arabicPeriod"/>
              <a:tabLst>
                <a:tab pos="361950" algn="l"/>
              </a:tabLst>
            </a:pPr>
            <a:r>
              <a:rPr lang="el-GR" dirty="0">
                <a:solidFill>
                  <a:schemeClr val="accent1">
                    <a:lumMod val="50000"/>
                  </a:schemeClr>
                </a:solidFill>
              </a:rPr>
              <a:t>τ</a:t>
            </a:r>
            <a:r>
              <a:rPr lang="el-GR" dirty="0" smtClean="0">
                <a:solidFill>
                  <a:schemeClr val="accent1">
                    <a:lumMod val="50000"/>
                  </a:schemeClr>
                </a:solidFill>
              </a:rPr>
              <a:t>ις Επιτροπές του ΔΣ</a:t>
            </a:r>
          </a:p>
          <a:p>
            <a:pPr marL="0" indent="0">
              <a:buNone/>
              <a:tabLst>
                <a:tab pos="361950" algn="l"/>
              </a:tabLst>
            </a:pP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sz="4000" dirty="0" smtClean="0">
                <a:solidFill>
                  <a:srgbClr val="FF0000"/>
                </a:solidFill>
              </a:rPr>
              <a:t>Οι ρυθμίσεις εταιρικής διακυβέρνησης σχετικά με το ΔΣ αφορούν…</a:t>
            </a:r>
            <a:endParaRPr lang="el-GR" sz="40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a:t>
            </a:r>
            <a:endParaRPr lang="el-GR" sz="2400" b="1" dirty="0"/>
          </a:p>
        </p:txBody>
      </p:sp>
    </p:spTree>
    <p:extLst>
      <p:ext uri="{BB962C8B-B14F-4D97-AF65-F5344CB8AC3E}">
        <p14:creationId xmlns:p14="http://schemas.microsoft.com/office/powerpoint/2010/main" val="215828149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lnSpc>
                <a:spcPct val="150000"/>
              </a:lnSpc>
              <a:buFont typeface="+mj-lt"/>
              <a:buAutoNum type="arabicPeriod"/>
              <a:tabLst>
                <a:tab pos="361950" algn="l"/>
              </a:tabLst>
            </a:pPr>
            <a:r>
              <a:rPr lang="el-GR" sz="2000" dirty="0" smtClean="0">
                <a:solidFill>
                  <a:schemeClr val="accent1">
                    <a:lumMod val="50000"/>
                  </a:schemeClr>
                </a:solidFill>
              </a:rPr>
              <a:t>Είναι αρμόδιο να αποφασίζει για κάθε πράξη που αφορά στη διοίκηση της εταιρείας, τη διαχείριση των περιουσιακών της στοιχείων , μέσα στα όρια του νόμου, με εξαίρεση θέματα για τα οποία αρμόδια να αποφασίζει είναι η ΓΣ.</a:t>
            </a:r>
          </a:p>
          <a:p>
            <a:pPr marL="457200" indent="-457200">
              <a:lnSpc>
                <a:spcPct val="150000"/>
              </a:lnSpc>
              <a:buFont typeface="+mj-lt"/>
              <a:buAutoNum type="arabicPeriod"/>
              <a:tabLst>
                <a:tab pos="361950" algn="l"/>
              </a:tabLst>
            </a:pPr>
            <a:r>
              <a:rPr lang="el-GR" sz="2000" dirty="0" smtClean="0">
                <a:solidFill>
                  <a:schemeClr val="accent1">
                    <a:lumMod val="50000"/>
                  </a:schemeClr>
                </a:solidFill>
              </a:rPr>
              <a:t>Επιτρέπεται στο ΔΣ να αναθέτει ορισμένες εξουσίες λήψης αποφάσεων σε μέλη του ΔΣ ή τρίτους.</a:t>
            </a:r>
          </a:p>
          <a:p>
            <a:pPr marL="0" indent="0">
              <a:buNone/>
              <a:tabLst>
                <a:tab pos="361950" algn="l"/>
              </a:tabLst>
            </a:pP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sz="4000" dirty="0" smtClean="0">
                <a:solidFill>
                  <a:srgbClr val="FF0000"/>
                </a:solidFill>
              </a:rPr>
              <a:t>Αρμοδιότητες του ΔΣ </a:t>
            </a:r>
            <a:br>
              <a:rPr lang="el-GR" sz="4000" dirty="0" smtClean="0">
                <a:solidFill>
                  <a:srgbClr val="FF0000"/>
                </a:solidFill>
              </a:rPr>
            </a:br>
            <a:r>
              <a:rPr lang="el-GR" sz="4000" dirty="0" smtClean="0">
                <a:solidFill>
                  <a:srgbClr val="FF0000"/>
                </a:solidFill>
              </a:rPr>
              <a:t>σύμφωνα με τον εταιρικό ν.2190/1920</a:t>
            </a:r>
            <a:endParaRPr lang="el-GR" sz="40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34</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a:t>
            </a:r>
            <a:endParaRPr lang="el-GR" sz="2400" b="1" dirty="0"/>
          </a:p>
        </p:txBody>
      </p:sp>
    </p:spTree>
    <p:extLst>
      <p:ext uri="{BB962C8B-B14F-4D97-AF65-F5344CB8AC3E}">
        <p14:creationId xmlns:p14="http://schemas.microsoft.com/office/powerpoint/2010/main" val="401462402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nSpc>
                <a:spcPct val="150000"/>
              </a:lnSpc>
              <a:buFont typeface="Wingdings" pitchFamily="2" charset="2"/>
              <a:buChar char="v"/>
              <a:tabLst>
                <a:tab pos="361950" algn="l"/>
              </a:tabLst>
            </a:pPr>
            <a:r>
              <a:rPr lang="el-GR" sz="2000" dirty="0" smtClean="0">
                <a:solidFill>
                  <a:schemeClr val="accent1">
                    <a:lumMod val="50000"/>
                  </a:schemeClr>
                </a:solidFill>
              </a:rPr>
              <a:t>Το ΔΣ πρέπει να διατηρεί επαρκή εποπτεία της περαιτέρω εκχώρησης αρμοδιοτήτων από την εκτελεστική διοίκηση.</a:t>
            </a:r>
          </a:p>
          <a:p>
            <a:pPr>
              <a:lnSpc>
                <a:spcPct val="150000"/>
              </a:lnSpc>
              <a:buFont typeface="Wingdings" pitchFamily="2" charset="2"/>
              <a:buChar char="v"/>
              <a:tabLst>
                <a:tab pos="361950" algn="l"/>
              </a:tabLst>
            </a:pPr>
            <a:r>
              <a:rPr lang="el-GR" sz="2000" dirty="0" smtClean="0">
                <a:solidFill>
                  <a:schemeClr val="accent1">
                    <a:lumMod val="50000"/>
                  </a:schemeClr>
                </a:solidFill>
              </a:rPr>
              <a:t>Πρέπει να προσδιορίζονται με σαφήνεια στο καταστατικό της εταιρείας και ενδεχομένως στον εσωτερικό κανονισμό ή άλλα εσωτερικά έγγραφα οι ρόλοι του ΔΣ και της εκτελεστικής διοίκησης.</a:t>
            </a: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Ο ΚΕΔ σχετικά με το ΔΣ</a:t>
            </a:r>
            <a:endParaRPr lang="el-GR"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35</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Γ3</a:t>
            </a:r>
            <a:endParaRPr lang="el-GR" sz="2400" b="1" dirty="0"/>
          </a:p>
        </p:txBody>
      </p:sp>
    </p:spTree>
    <p:extLst>
      <p:ext uri="{BB962C8B-B14F-4D97-AF65-F5344CB8AC3E}">
        <p14:creationId xmlns:p14="http://schemas.microsoft.com/office/powerpoint/2010/main" val="363724839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buFont typeface="+mj-lt"/>
              <a:buAutoNum type="arabicPeriod"/>
              <a:tabLst>
                <a:tab pos="361950" algn="l"/>
              </a:tabLst>
            </a:pPr>
            <a:r>
              <a:rPr lang="el-GR" sz="2100" dirty="0" smtClean="0">
                <a:solidFill>
                  <a:schemeClr val="accent1">
                    <a:lumMod val="50000"/>
                  </a:schemeClr>
                </a:solidFill>
              </a:rPr>
              <a:t>η έγκριση της μακροπρόθεσμης στρατηγικής και των λειτουργικών στόχων της εταιρείας</a:t>
            </a:r>
          </a:p>
          <a:p>
            <a:pPr marL="457200" indent="-457200">
              <a:buFont typeface="+mj-lt"/>
              <a:buAutoNum type="arabicPeriod"/>
              <a:tabLst>
                <a:tab pos="361950" algn="l"/>
              </a:tabLst>
            </a:pPr>
            <a:r>
              <a:rPr lang="el-GR" sz="2100" dirty="0" smtClean="0">
                <a:solidFill>
                  <a:schemeClr val="accent1">
                    <a:lumMod val="50000"/>
                  </a:schemeClr>
                </a:solidFill>
              </a:rPr>
              <a:t>η έγκριση του ετήσιου προϋπολογισμού και του επιχειρησιακού σχεδίου</a:t>
            </a:r>
          </a:p>
          <a:p>
            <a:pPr marL="457200" indent="-457200">
              <a:buFont typeface="+mj-lt"/>
              <a:buAutoNum type="arabicPeriod"/>
              <a:tabLst>
                <a:tab pos="361950" algn="l"/>
              </a:tabLst>
            </a:pPr>
            <a:r>
              <a:rPr lang="el-GR" sz="2100" dirty="0">
                <a:solidFill>
                  <a:schemeClr val="accent1">
                    <a:lumMod val="50000"/>
                  </a:schemeClr>
                </a:solidFill>
              </a:rPr>
              <a:t>μ</a:t>
            </a:r>
            <a:r>
              <a:rPr lang="el-GR" sz="2100" dirty="0" smtClean="0">
                <a:solidFill>
                  <a:schemeClr val="accent1">
                    <a:lumMod val="50000"/>
                  </a:schemeClr>
                </a:solidFill>
              </a:rPr>
              <a:t>εγάλες κεφαλαιακές δαπάνες </a:t>
            </a:r>
          </a:p>
          <a:p>
            <a:pPr marL="457200" indent="-457200">
              <a:buFont typeface="+mj-lt"/>
              <a:buAutoNum type="arabicPeriod"/>
              <a:tabLst>
                <a:tab pos="361950" algn="l"/>
              </a:tabLst>
            </a:pPr>
            <a:r>
              <a:rPr lang="el-GR" sz="2100" dirty="0">
                <a:solidFill>
                  <a:schemeClr val="accent1">
                    <a:lumMod val="50000"/>
                  </a:schemeClr>
                </a:solidFill>
              </a:rPr>
              <a:t>ε</a:t>
            </a:r>
            <a:r>
              <a:rPr lang="el-GR" sz="2100" dirty="0" smtClean="0">
                <a:solidFill>
                  <a:schemeClr val="accent1">
                    <a:lumMod val="50000"/>
                  </a:schemeClr>
                </a:solidFill>
              </a:rPr>
              <a:t>ξαγορές και εκποιήσεις </a:t>
            </a:r>
          </a:p>
          <a:p>
            <a:pPr marL="457200" indent="-457200">
              <a:buFont typeface="+mj-lt"/>
              <a:buAutoNum type="arabicPeriod"/>
              <a:tabLst>
                <a:tab pos="361950" algn="l"/>
              </a:tabLst>
            </a:pPr>
            <a:r>
              <a:rPr lang="el-GR" sz="2100" dirty="0" smtClean="0">
                <a:solidFill>
                  <a:schemeClr val="accent1">
                    <a:lumMod val="50000"/>
                  </a:schemeClr>
                </a:solidFill>
              </a:rPr>
              <a:t>η επιλογή και αντικατάσταση της εκτελεστικής ηγεσίας της εταιρείας</a:t>
            </a:r>
            <a:endParaRPr lang="el-GR" sz="21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4000" dirty="0" smtClean="0">
                <a:solidFill>
                  <a:srgbClr val="FF0000"/>
                </a:solidFill>
              </a:rPr>
              <a:t>Σύμφωνα με τον ΚΕΔ </a:t>
            </a:r>
            <a:br>
              <a:rPr lang="el-GR" sz="4000" dirty="0" smtClean="0">
                <a:solidFill>
                  <a:srgbClr val="FF0000"/>
                </a:solidFill>
              </a:rPr>
            </a:br>
            <a:r>
              <a:rPr lang="el-GR" sz="4000" dirty="0" smtClean="0">
                <a:solidFill>
                  <a:srgbClr val="FF0000"/>
                </a:solidFill>
              </a:rPr>
              <a:t>δεν εκχωρούνται από το ΔΣ…</a:t>
            </a:r>
            <a:endParaRPr lang="el-GR" sz="40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36</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Γ4</a:t>
            </a:r>
            <a:endParaRPr lang="el-GR" sz="2400" b="1" dirty="0"/>
          </a:p>
        </p:txBody>
      </p:sp>
    </p:spTree>
    <p:extLst>
      <p:ext uri="{BB962C8B-B14F-4D97-AF65-F5344CB8AC3E}">
        <p14:creationId xmlns:p14="http://schemas.microsoft.com/office/powerpoint/2010/main" val="330193893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buFont typeface="+mj-lt"/>
              <a:buAutoNum type="arabicPeriod" startAt="6"/>
              <a:tabLst>
                <a:tab pos="361950" algn="l"/>
              </a:tabLst>
            </a:pPr>
            <a:r>
              <a:rPr lang="el-GR" sz="2100" dirty="0" smtClean="0">
                <a:solidFill>
                  <a:schemeClr val="accent1">
                    <a:lumMod val="50000"/>
                  </a:schemeClr>
                </a:solidFill>
              </a:rPr>
              <a:t>ο έλεγχος απόδοσης της διοίκησης</a:t>
            </a:r>
          </a:p>
          <a:p>
            <a:pPr marL="457200" indent="-457200">
              <a:buFont typeface="+mj-lt"/>
              <a:buAutoNum type="arabicPeriod" startAt="6"/>
              <a:tabLst>
                <a:tab pos="361950" algn="l"/>
              </a:tabLst>
            </a:pPr>
            <a:r>
              <a:rPr lang="el-GR" sz="2100" dirty="0" smtClean="0">
                <a:solidFill>
                  <a:schemeClr val="accent1">
                    <a:lumMod val="50000"/>
                  </a:schemeClr>
                </a:solidFill>
              </a:rPr>
              <a:t>η εναρμόνιση των αμοιβών των ανώτατων στελεχών με τα μακροπρόθεσμα συμφέροντα της εταιρείας και των μετόχων</a:t>
            </a:r>
          </a:p>
          <a:p>
            <a:pPr marL="457200" indent="-457200">
              <a:buFont typeface="+mj-lt"/>
              <a:buAutoNum type="arabicPeriod" startAt="6"/>
              <a:tabLst>
                <a:tab pos="361950" algn="l"/>
              </a:tabLst>
            </a:pPr>
            <a:r>
              <a:rPr lang="el-GR" sz="2100" dirty="0">
                <a:solidFill>
                  <a:schemeClr val="accent1">
                    <a:lumMod val="50000"/>
                  </a:schemeClr>
                </a:solidFill>
              </a:rPr>
              <a:t>η</a:t>
            </a:r>
            <a:r>
              <a:rPr lang="el-GR" sz="2100" dirty="0" smtClean="0">
                <a:solidFill>
                  <a:schemeClr val="accent1">
                    <a:lumMod val="50000"/>
                  </a:schemeClr>
                </a:solidFill>
              </a:rPr>
              <a:t> διασφάλιση της αξιοπιστίας των οικονομικών καταστάσεων και γενικά των δημοσιευόμενων στοιχείων</a:t>
            </a:r>
          </a:p>
          <a:p>
            <a:pPr marL="457200" indent="-457200">
              <a:buFont typeface="+mj-lt"/>
              <a:buAutoNum type="arabicPeriod" startAt="6"/>
              <a:tabLst>
                <a:tab pos="361950" algn="l"/>
              </a:tabLst>
            </a:pPr>
            <a:r>
              <a:rPr lang="el-GR" sz="2100" dirty="0" smtClean="0">
                <a:solidFill>
                  <a:schemeClr val="accent1">
                    <a:lumMod val="50000"/>
                  </a:schemeClr>
                </a:solidFill>
              </a:rPr>
              <a:t>η διασφάλιση της αποτελεσματικότητας των συστημάτων εσωτερικού ελέγχου και διαχείρισης κινδύνων</a:t>
            </a: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dirty="0" smtClean="0">
                <a:solidFill>
                  <a:srgbClr val="FF0000"/>
                </a:solidFill>
              </a:rPr>
              <a:t>Σύμφωνα με τον ΚΕΔ </a:t>
            </a:r>
            <a:br>
              <a:rPr lang="el-GR" dirty="0" smtClean="0">
                <a:solidFill>
                  <a:srgbClr val="FF0000"/>
                </a:solidFill>
              </a:rPr>
            </a:br>
            <a:r>
              <a:rPr lang="el-GR" dirty="0" smtClean="0">
                <a:solidFill>
                  <a:srgbClr val="FF0000"/>
                </a:solidFill>
              </a:rPr>
              <a:t>δεν εκχωρούνται από το ΔΣ…</a:t>
            </a:r>
            <a:br>
              <a:rPr lang="el-GR" dirty="0" smtClean="0">
                <a:solidFill>
                  <a:srgbClr val="FF0000"/>
                </a:solidFill>
              </a:rPr>
            </a:br>
            <a:r>
              <a:rPr lang="el-GR" sz="3000" dirty="0" smtClean="0">
                <a:solidFill>
                  <a:srgbClr val="FF0000"/>
                </a:solidFill>
              </a:rPr>
              <a:t>(</a:t>
            </a:r>
            <a:r>
              <a:rPr lang="el-GR" sz="3300" dirty="0" smtClean="0">
                <a:solidFill>
                  <a:srgbClr val="FF0000"/>
                </a:solidFill>
              </a:rPr>
              <a:t>συνέχεια)</a:t>
            </a:r>
            <a:endParaRPr lang="el-GR" sz="33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Γ4</a:t>
            </a:r>
            <a:endParaRPr lang="el-GR" sz="2400" b="1" dirty="0"/>
          </a:p>
        </p:txBody>
      </p:sp>
    </p:spTree>
    <p:extLst>
      <p:ext uri="{BB962C8B-B14F-4D97-AF65-F5344CB8AC3E}">
        <p14:creationId xmlns:p14="http://schemas.microsoft.com/office/powerpoint/2010/main" val="165377536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buFont typeface="+mj-lt"/>
              <a:buAutoNum type="arabicPeriod" startAt="10"/>
              <a:tabLst>
                <a:tab pos="361950" algn="l"/>
              </a:tabLst>
            </a:pPr>
            <a:r>
              <a:rPr lang="el-GR" sz="2000" dirty="0" smtClean="0">
                <a:solidFill>
                  <a:schemeClr val="accent1">
                    <a:lumMod val="50000"/>
                  </a:schemeClr>
                </a:solidFill>
              </a:rPr>
              <a:t>η επαγρύπνηση, όσον αφορά υπάρχουσες και πιθανές συγκρούσεις συμφερόντων μεταξύ αφενός της εταιρείας και αφετέρου της διοίκησής της, των μελών του ΔΣ ή των κύριων μετόχων</a:t>
            </a:r>
          </a:p>
          <a:p>
            <a:pPr marL="457200" indent="-457200">
              <a:buFont typeface="+mj-lt"/>
              <a:buAutoNum type="arabicPeriod" startAt="10"/>
              <a:tabLst>
                <a:tab pos="361950" algn="l"/>
              </a:tabLst>
            </a:pPr>
            <a:r>
              <a:rPr lang="el-GR" sz="2000" dirty="0">
                <a:solidFill>
                  <a:schemeClr val="accent1">
                    <a:lumMod val="50000"/>
                  </a:schemeClr>
                </a:solidFill>
              </a:rPr>
              <a:t>η</a:t>
            </a:r>
            <a:r>
              <a:rPr lang="el-GR" sz="2000" dirty="0" smtClean="0">
                <a:solidFill>
                  <a:schemeClr val="accent1">
                    <a:lumMod val="50000"/>
                  </a:schemeClr>
                </a:solidFill>
              </a:rPr>
              <a:t> διασφάλιση αποτελεσματικής διαδικασίας κανονιστικής συμμόρφωσης της εταιρείας</a:t>
            </a:r>
          </a:p>
          <a:p>
            <a:pPr marL="457200" indent="-457200">
              <a:buFont typeface="+mj-lt"/>
              <a:buAutoNum type="arabicPeriod" startAt="10"/>
              <a:tabLst>
                <a:tab pos="361950" algn="l"/>
              </a:tabLst>
            </a:pPr>
            <a:r>
              <a:rPr lang="el-GR" sz="2000" dirty="0" smtClean="0">
                <a:solidFill>
                  <a:schemeClr val="accent1">
                    <a:lumMod val="50000"/>
                  </a:schemeClr>
                </a:solidFill>
              </a:rPr>
              <a:t>η αποτελεσματικότητα των διαδικασιών λήψης αποφάσεων και ανάθεσης εξουσιών και καθηκόντων σε άλλα στελέχη</a:t>
            </a:r>
          </a:p>
          <a:p>
            <a:pPr marL="457200" indent="-457200">
              <a:buFont typeface="+mj-lt"/>
              <a:buAutoNum type="arabicPeriod" startAt="10"/>
              <a:tabLst>
                <a:tab pos="361950" algn="l"/>
              </a:tabLst>
            </a:pPr>
            <a:r>
              <a:rPr lang="el-GR" sz="2000" dirty="0" smtClean="0">
                <a:solidFill>
                  <a:schemeClr val="accent1">
                    <a:lumMod val="50000"/>
                  </a:schemeClr>
                </a:solidFill>
              </a:rPr>
              <a:t>η διατύπωση, διάδοση και εφαρμογή των βασικών αξιών και αρχών της εταιρείας</a:t>
            </a:r>
          </a:p>
        </p:txBody>
      </p:sp>
      <p:sp>
        <p:nvSpPr>
          <p:cNvPr id="3" name="Title 2"/>
          <p:cNvSpPr>
            <a:spLocks noGrp="1"/>
          </p:cNvSpPr>
          <p:nvPr>
            <p:ph type="title"/>
          </p:nvPr>
        </p:nvSpPr>
        <p:spPr>
          <a:xfrm>
            <a:off x="457200" y="338328"/>
            <a:ext cx="8229600" cy="1642872"/>
          </a:xfrm>
        </p:spPr>
        <p:txBody>
          <a:bodyPr>
            <a:normAutofit fontScale="90000"/>
          </a:bodyPr>
          <a:lstStyle/>
          <a:p>
            <a:pPr algn="ctr"/>
            <a:r>
              <a:rPr lang="el-GR" dirty="0" smtClean="0">
                <a:solidFill>
                  <a:srgbClr val="FF0000"/>
                </a:solidFill>
              </a:rPr>
              <a:t>Σύμφωνα με τον ΚΕΔ </a:t>
            </a:r>
            <a:br>
              <a:rPr lang="el-GR" dirty="0" smtClean="0">
                <a:solidFill>
                  <a:srgbClr val="FF0000"/>
                </a:solidFill>
              </a:rPr>
            </a:br>
            <a:r>
              <a:rPr lang="el-GR" dirty="0" smtClean="0">
                <a:solidFill>
                  <a:srgbClr val="FF0000"/>
                </a:solidFill>
              </a:rPr>
              <a:t>δεν εκχωρούνται από το ΔΣ…</a:t>
            </a:r>
            <a:br>
              <a:rPr lang="el-GR" dirty="0" smtClean="0">
                <a:solidFill>
                  <a:srgbClr val="FF0000"/>
                </a:solidFill>
              </a:rPr>
            </a:br>
            <a:r>
              <a:rPr lang="el-GR" sz="3000" dirty="0" smtClean="0">
                <a:solidFill>
                  <a:srgbClr val="FF0000"/>
                </a:solidFill>
              </a:rPr>
              <a:t>(</a:t>
            </a:r>
            <a:r>
              <a:rPr lang="el-GR" sz="3300" dirty="0" smtClean="0">
                <a:solidFill>
                  <a:srgbClr val="FF0000"/>
                </a:solidFill>
              </a:rPr>
              <a:t>συνέχεια)</a:t>
            </a:r>
            <a:endParaRPr lang="el-GR" sz="33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38</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Γ4</a:t>
            </a:r>
            <a:endParaRPr lang="el-GR" sz="2400" b="1" dirty="0"/>
          </a:p>
        </p:txBody>
      </p:sp>
    </p:spTree>
    <p:extLst>
      <p:ext uri="{BB962C8B-B14F-4D97-AF65-F5344CB8AC3E}">
        <p14:creationId xmlns:p14="http://schemas.microsoft.com/office/powerpoint/2010/main" val="231312454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buFont typeface="+mj-lt"/>
              <a:buAutoNum type="arabicPeriod"/>
              <a:tabLst>
                <a:tab pos="361950" algn="l"/>
              </a:tabLst>
            </a:pPr>
            <a:r>
              <a:rPr lang="el-GR" sz="2000" dirty="0" smtClean="0">
                <a:solidFill>
                  <a:schemeClr val="accent1">
                    <a:lumMod val="50000"/>
                  </a:schemeClr>
                </a:solidFill>
              </a:rPr>
              <a:t>Ο ν.2190/1930 δεν θέτει ανώτατα όρια όσον αφορά στον αριθμό των μελών του ΔΣ, αρκεί να μην είναι μικρότερος του τρία.</a:t>
            </a:r>
          </a:p>
          <a:p>
            <a:pPr marL="457200" indent="-457200">
              <a:buFont typeface="+mj-lt"/>
              <a:buAutoNum type="arabicPeriod"/>
              <a:tabLst>
                <a:tab pos="361950" algn="l"/>
              </a:tabLst>
            </a:pPr>
            <a:r>
              <a:rPr lang="el-GR" sz="2000" dirty="0" smtClean="0">
                <a:solidFill>
                  <a:schemeClr val="accent1">
                    <a:lumMod val="50000"/>
                  </a:schemeClr>
                </a:solidFill>
              </a:rPr>
              <a:t>Ο ν.3016/2002 προβλέπει ειδικότερα:</a:t>
            </a:r>
            <a:endParaRPr lang="el-GR" sz="1800" dirty="0">
              <a:solidFill>
                <a:schemeClr val="accent1">
                  <a:lumMod val="50000"/>
                </a:schemeClr>
              </a:solidFill>
            </a:endParaRPr>
          </a:p>
          <a:p>
            <a:pPr marL="720000">
              <a:buFont typeface="Arial" pitchFamily="34" charset="0"/>
              <a:buChar char="•"/>
              <a:tabLst>
                <a:tab pos="542925" algn="l"/>
              </a:tabLst>
            </a:pPr>
            <a:r>
              <a:rPr lang="el-GR" sz="1800" dirty="0" smtClean="0">
                <a:solidFill>
                  <a:schemeClr val="accent1">
                    <a:lumMod val="50000"/>
                  </a:schemeClr>
                </a:solidFill>
              </a:rPr>
              <a:t>το ΔΣ να αποτελείται από εκτελεστικά και μη εκτελεστικά μέλη,</a:t>
            </a:r>
          </a:p>
          <a:p>
            <a:pPr marL="720000">
              <a:buFont typeface="Arial" pitchFamily="34" charset="0"/>
              <a:buChar char="•"/>
              <a:tabLst>
                <a:tab pos="542925" algn="l"/>
              </a:tabLst>
            </a:pPr>
            <a:r>
              <a:rPr lang="el-GR" sz="1800" dirty="0" smtClean="0">
                <a:solidFill>
                  <a:schemeClr val="accent1">
                    <a:lumMod val="50000"/>
                  </a:schemeClr>
                </a:solidFill>
              </a:rPr>
              <a:t>τα μη εκετελεστικά να είναι ≥ 1/3 του συνόλου,</a:t>
            </a:r>
          </a:p>
          <a:p>
            <a:pPr marL="720000">
              <a:buFont typeface="Arial" pitchFamily="34" charset="0"/>
              <a:buChar char="•"/>
              <a:tabLst>
                <a:tab pos="542925" algn="l"/>
              </a:tabLst>
            </a:pPr>
            <a:r>
              <a:rPr lang="el-GR" sz="1800" dirty="0" smtClean="0">
                <a:solidFill>
                  <a:schemeClr val="accent1">
                    <a:lumMod val="50000"/>
                  </a:schemeClr>
                </a:solidFill>
              </a:rPr>
              <a:t>μεταξύ των μη εκτελεστικών να υπάρχουν δύο τουλάχιστον ανεξάρτητα μέλη, εκτός εάν υπάρχουν μέλη που εκπροσωπούν τη μειοψηφία.</a:t>
            </a:r>
            <a:endParaRPr lang="el-GR" sz="20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Σύνθεση του ΔΣ</a:t>
            </a:r>
            <a:endParaRPr lang="el-GR" sz="33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39</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Γ5</a:t>
            </a:r>
            <a:endParaRPr lang="el-GR" sz="2400" b="1" dirty="0"/>
          </a:p>
        </p:txBody>
      </p:sp>
    </p:spTree>
    <p:extLst>
      <p:ext uri="{BB962C8B-B14F-4D97-AF65-F5344CB8AC3E}">
        <p14:creationId xmlns:p14="http://schemas.microsoft.com/office/powerpoint/2010/main" val="412297696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lnSpc>
                <a:spcPct val="150000"/>
              </a:lnSpc>
              <a:buFont typeface="+mj-lt"/>
              <a:buAutoNum type="arabicPeriod"/>
              <a:tabLst>
                <a:tab pos="361950" algn="l"/>
              </a:tabLst>
            </a:pPr>
            <a:r>
              <a:rPr lang="el-GR" sz="2200" dirty="0" smtClean="0">
                <a:solidFill>
                  <a:schemeClr val="accent1">
                    <a:lumMod val="50000"/>
                  </a:schemeClr>
                </a:solidFill>
              </a:rPr>
              <a:t>Τα μέλη του ΔΣ πρέπει να μην είναι λιγότερα από 7 και περισσότερα από 15.</a:t>
            </a:r>
          </a:p>
          <a:p>
            <a:pPr marL="457200" indent="-457200">
              <a:lnSpc>
                <a:spcPct val="150000"/>
              </a:lnSpc>
              <a:buFont typeface="+mj-lt"/>
              <a:buAutoNum type="arabicPeriod"/>
              <a:tabLst>
                <a:tab pos="361950" algn="l"/>
              </a:tabLst>
            </a:pPr>
            <a:r>
              <a:rPr lang="el-GR" sz="2200" dirty="0" smtClean="0">
                <a:solidFill>
                  <a:schemeClr val="accent1">
                    <a:lumMod val="50000"/>
                  </a:schemeClr>
                </a:solidFill>
              </a:rPr>
              <a:t>Τα εκτελεστικά μέλη πρέπει να είναι τουλάχιστον δύο.</a:t>
            </a:r>
          </a:p>
          <a:p>
            <a:pPr marL="457200" indent="-457200">
              <a:lnSpc>
                <a:spcPct val="150000"/>
              </a:lnSpc>
              <a:buFont typeface="+mj-lt"/>
              <a:buAutoNum type="arabicPeriod"/>
              <a:tabLst>
                <a:tab pos="361950" algn="l"/>
              </a:tabLst>
            </a:pPr>
            <a:r>
              <a:rPr lang="el-GR" sz="2200" dirty="0" smtClean="0">
                <a:solidFill>
                  <a:schemeClr val="accent1">
                    <a:lumMod val="50000"/>
                  </a:schemeClr>
                </a:solidFill>
              </a:rPr>
              <a:t>Το ΔΣ πρέπει να αποτελείται κατά πλειοψηφία από μη εκετελεστικά μέλη (συμπεριλαμβανομένων και των ανεξάρτητων).</a:t>
            </a:r>
          </a:p>
        </p:txBody>
      </p:sp>
      <p:sp>
        <p:nvSpPr>
          <p:cNvPr id="3" name="Title 2"/>
          <p:cNvSpPr>
            <a:spLocks noGrp="1"/>
          </p:cNvSpPr>
          <p:nvPr>
            <p:ph type="title"/>
          </p:nvPr>
        </p:nvSpPr>
        <p:spPr>
          <a:xfrm>
            <a:off x="457200" y="338328"/>
            <a:ext cx="8229600" cy="1642872"/>
          </a:xfrm>
        </p:spPr>
        <p:txBody>
          <a:bodyPr>
            <a:normAutofit/>
          </a:bodyPr>
          <a:lstStyle/>
          <a:p>
            <a:pPr algn="ctr"/>
            <a:r>
              <a:rPr lang="el-GR" dirty="0" smtClean="0">
                <a:solidFill>
                  <a:srgbClr val="FF0000"/>
                </a:solidFill>
              </a:rPr>
              <a:t>Ο ΚΕΔ για τη σύνθεση του ΔΣ</a:t>
            </a:r>
            <a:endParaRPr lang="el-GR" sz="33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Γ6</a:t>
            </a:r>
            <a:endParaRPr lang="el-GR" sz="2400" b="1" dirty="0"/>
          </a:p>
        </p:txBody>
      </p:sp>
    </p:spTree>
    <p:extLst>
      <p:ext uri="{BB962C8B-B14F-4D97-AF65-F5344CB8AC3E}">
        <p14:creationId xmlns:p14="http://schemas.microsoft.com/office/powerpoint/2010/main" val="398754547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000" dirty="0" smtClean="0">
                <a:solidFill>
                  <a:schemeClr val="accent1">
                    <a:lumMod val="50000"/>
                  </a:schemeClr>
                </a:solidFill>
              </a:rPr>
              <a:t>Τα εκτελεστικά μέλη ασχολούνται με τη διενέργεια των τρεχουσών συναλλαγών της εταιρείας και την υλοποίηση των αποφάεων του ΔΣ.</a:t>
            </a:r>
          </a:p>
          <a:p>
            <a:pPr marL="0" indent="0">
              <a:lnSpc>
                <a:spcPct val="150000"/>
              </a:lnSpc>
              <a:buNone/>
              <a:tabLst>
                <a:tab pos="361950" algn="l"/>
              </a:tabLst>
            </a:pPr>
            <a:r>
              <a:rPr lang="el-GR" sz="2000" dirty="0" smtClean="0">
                <a:solidFill>
                  <a:schemeClr val="accent1">
                    <a:lumMod val="50000"/>
                  </a:schemeClr>
                </a:solidFill>
              </a:rPr>
              <a:t>Τα μη εκτελεστικά μέλη έχουν ως αποστολή την εποπτεία της εκτελεστικής διοίκησης.</a:t>
            </a:r>
          </a:p>
          <a:p>
            <a:pPr marL="0" indent="0">
              <a:lnSpc>
                <a:spcPct val="150000"/>
              </a:lnSpc>
              <a:buNone/>
              <a:tabLst>
                <a:tab pos="361950" algn="l"/>
              </a:tabLst>
            </a:pPr>
            <a:r>
              <a:rPr lang="el-GR" sz="2000" dirty="0" smtClean="0">
                <a:solidFill>
                  <a:schemeClr val="accent1">
                    <a:lumMod val="50000"/>
                  </a:schemeClr>
                </a:solidFill>
              </a:rPr>
              <a:t>Η ιδιότητα εκτελεστικών ή μη μελών ορίζεται από το ΔΣ, ενώ τα ανεξάρτητα μέλη ορίζονται από τη ΓΣ.</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Εκτελεστικά και μη εκτελεστικά μέλη</a:t>
            </a:r>
            <a:br>
              <a:rPr lang="el-GR" sz="3600" dirty="0" smtClean="0">
                <a:solidFill>
                  <a:srgbClr val="FF0000"/>
                </a:solidFill>
              </a:rPr>
            </a:br>
            <a:r>
              <a:rPr lang="en-GB" sz="3600" dirty="0" smtClean="0">
                <a:solidFill>
                  <a:srgbClr val="FF0000"/>
                </a:solidFill>
              </a:rPr>
              <a:t>Executives </a:t>
            </a:r>
            <a:r>
              <a:rPr lang="en-GB" sz="3600" dirty="0" err="1" smtClean="0">
                <a:solidFill>
                  <a:srgbClr val="FF0000"/>
                </a:solidFill>
              </a:rPr>
              <a:t>Vs</a:t>
            </a:r>
            <a:r>
              <a:rPr lang="en-GB" sz="3600" dirty="0" smtClean="0">
                <a:solidFill>
                  <a:srgbClr val="FF0000"/>
                </a:solidFill>
              </a:rPr>
              <a:t> non executives</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Γ7</a:t>
            </a:r>
            <a:endParaRPr lang="el-GR" sz="2400" b="1" dirty="0"/>
          </a:p>
        </p:txBody>
      </p:sp>
    </p:spTree>
    <p:extLst>
      <p:ext uri="{BB962C8B-B14F-4D97-AF65-F5344CB8AC3E}">
        <p14:creationId xmlns:p14="http://schemas.microsoft.com/office/powerpoint/2010/main" val="412426348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smtClean="0">
                <a:solidFill>
                  <a:schemeClr val="accent1">
                    <a:lumMod val="50000"/>
                  </a:schemeClr>
                </a:solidFill>
              </a:rPr>
              <a:t>Πρέπει κατά τη διάρκεια της θητείας τους να μην κατέχουν μετοχές σε ποσοστό μεγαλύτερο του 0,5% του μετοχικού κεφαλαίου και να μην έχουν σχέση εξάρτησης με την εταιρεία ή με συνδεδεμένα με αυτήν πρόσωπα.</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Ανεξάρτητα μη εκτελεστικά μέλη</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Γ8</a:t>
            </a:r>
            <a:endParaRPr lang="el-GR" sz="2400" b="1" dirty="0"/>
          </a:p>
        </p:txBody>
      </p:sp>
    </p:spTree>
    <p:extLst>
      <p:ext uri="{BB962C8B-B14F-4D97-AF65-F5344CB8AC3E}">
        <p14:creationId xmlns:p14="http://schemas.microsoft.com/office/powerpoint/2010/main" val="383286877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1800" dirty="0" smtClean="0">
                <a:solidFill>
                  <a:schemeClr val="accent1">
                    <a:lumMod val="50000"/>
                  </a:schemeClr>
                </a:solidFill>
              </a:rPr>
              <a:t>α. διατηρεί επιχειρηματική ή άλλη επαγγελματική σχέση με την εταιρεία (προμηθευτής, πελάτης) ή με συνδεδεμένη  με αυτήν επιχείρηση, κατά την έννοια του άρθρου 42</a:t>
            </a:r>
            <a:r>
              <a:rPr lang="el-GR" sz="1800" baseline="-25000" dirty="0" smtClean="0">
                <a:solidFill>
                  <a:schemeClr val="accent1">
                    <a:lumMod val="50000"/>
                  </a:schemeClr>
                </a:solidFill>
              </a:rPr>
              <a:t>ε  </a:t>
            </a:r>
            <a:r>
              <a:rPr lang="el-GR" sz="1800" dirty="0" smtClean="0">
                <a:solidFill>
                  <a:schemeClr val="accent1">
                    <a:lumMod val="50000"/>
                  </a:schemeClr>
                </a:solidFill>
              </a:rPr>
              <a:t>παρ.5 ν.2190/1920.</a:t>
            </a:r>
          </a:p>
          <a:p>
            <a:pPr marL="0" indent="0">
              <a:lnSpc>
                <a:spcPct val="150000"/>
              </a:lnSpc>
              <a:buNone/>
              <a:tabLst>
                <a:tab pos="361950" algn="l"/>
              </a:tabLst>
            </a:pPr>
            <a:r>
              <a:rPr lang="el-GR" sz="1800" dirty="0" smtClean="0">
                <a:solidFill>
                  <a:schemeClr val="accent1">
                    <a:lumMod val="50000"/>
                  </a:schemeClr>
                </a:solidFill>
              </a:rPr>
              <a:t>β. είναι πρόεδρος του ΔΣ ή διευθυντικό στέλεχος της εταιρείας ή άλλης συνδεδεμένης με αυτήν εταιρείας.</a:t>
            </a:r>
          </a:p>
          <a:p>
            <a:pPr marL="0" indent="0">
              <a:lnSpc>
                <a:spcPct val="150000"/>
              </a:lnSpc>
              <a:buNone/>
              <a:tabLst>
                <a:tab pos="361950" algn="l"/>
              </a:tabLst>
            </a:pPr>
            <a:r>
              <a:rPr lang="el-GR" sz="1800" dirty="0">
                <a:solidFill>
                  <a:schemeClr val="accent1">
                    <a:lumMod val="50000"/>
                  </a:schemeClr>
                </a:solidFill>
              </a:rPr>
              <a:t>γ</a:t>
            </a:r>
            <a:r>
              <a:rPr lang="el-GR" sz="1800" dirty="0" smtClean="0">
                <a:solidFill>
                  <a:schemeClr val="accent1">
                    <a:lumMod val="50000"/>
                  </a:schemeClr>
                </a:solidFill>
              </a:rPr>
              <a:t>. έχει συγγένεια μέχρι β’ βαθμού ή είναι σύζυγος εκτελεστικού μέλους του ΔΣ, ή διευθυντικού στελέχους, ή πλειοψηφούντος μετόχου της εταιρείας, ή άλλης συνδεδεμένης με αυτήν εταιρείας.</a:t>
            </a:r>
            <a:endParaRPr lang="el-GR" sz="18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Σχέση εξάρτησης υπάρχει </a:t>
            </a:r>
            <a:br>
              <a:rPr lang="el-GR" sz="3600" dirty="0" smtClean="0">
                <a:solidFill>
                  <a:srgbClr val="FF0000"/>
                </a:solidFill>
              </a:rPr>
            </a:br>
            <a:r>
              <a:rPr lang="el-GR" sz="3600" dirty="0" smtClean="0">
                <a:solidFill>
                  <a:srgbClr val="FF0000"/>
                </a:solidFill>
              </a:rPr>
              <a:t>όταν το μέλος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Γ9</a:t>
            </a:r>
            <a:endParaRPr lang="el-GR" sz="2400" b="1" dirty="0"/>
          </a:p>
        </p:txBody>
      </p:sp>
    </p:spTree>
    <p:extLst>
      <p:ext uri="{BB962C8B-B14F-4D97-AF65-F5344CB8AC3E}">
        <p14:creationId xmlns:p14="http://schemas.microsoft.com/office/powerpoint/2010/main" val="137976688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buFont typeface="+mj-lt"/>
              <a:buAutoNum type="arabicPeriod"/>
              <a:tabLst>
                <a:tab pos="361950" algn="l"/>
              </a:tabLst>
            </a:pPr>
            <a:r>
              <a:rPr lang="el-GR" sz="2200" dirty="0" smtClean="0">
                <a:solidFill>
                  <a:schemeClr val="accent1">
                    <a:lumMod val="50000"/>
                  </a:schemeClr>
                </a:solidFill>
              </a:rPr>
              <a:t>Οι ιδιότητες του προέδρου και του διευθύνοντος συμβούλου συνέπιπταν, συνήθως, μέχρι και πριν λίγα χρόνια στο ίδιο πρόσωπο.</a:t>
            </a:r>
          </a:p>
          <a:p>
            <a:pPr marL="457200" indent="-457200">
              <a:buFont typeface="+mj-lt"/>
              <a:buAutoNum type="arabicPeriod"/>
              <a:tabLst>
                <a:tab pos="361950" algn="l"/>
              </a:tabLst>
            </a:pPr>
            <a:r>
              <a:rPr lang="el-GR" sz="2200" dirty="0" smtClean="0">
                <a:solidFill>
                  <a:schemeClr val="accent1">
                    <a:lumMod val="50000"/>
                  </a:schemeClr>
                </a:solidFill>
              </a:rPr>
              <a:t>Η σύγρονη τάση είναι οι δύο αυτές ιδιότητες να ανατίθενται σε διαφορετικά πρόσωπα.</a:t>
            </a:r>
          </a:p>
          <a:p>
            <a:pPr marL="457200" indent="-457200">
              <a:buFont typeface="+mj-lt"/>
              <a:buAutoNum type="arabicPeriod"/>
              <a:tabLst>
                <a:tab pos="361950" algn="l"/>
              </a:tabLst>
            </a:pPr>
            <a:r>
              <a:rPr lang="el-GR" sz="2200" dirty="0" smtClean="0">
                <a:solidFill>
                  <a:schemeClr val="accent1">
                    <a:lumMod val="50000"/>
                  </a:schemeClr>
                </a:solidFill>
              </a:rPr>
              <a:t>Ο ΚΕΔ δεν προτείνει ρητά τον ανωτέρω διαχωρισμό, αλλά στην περίπτωση του μη διαχωρισμού προτείνεται ο διορισμός ανεξάρτητου Αντιπροέδρου.</a:t>
            </a:r>
            <a:endParaRPr lang="el-GR" sz="22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Οι ιδιότητες του προέδρου και του διευθύνοντος συμβούλου</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44</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Γ10</a:t>
            </a:r>
            <a:endParaRPr lang="el-GR" sz="2400" b="1" dirty="0"/>
          </a:p>
        </p:txBody>
      </p:sp>
    </p:spTree>
    <p:extLst>
      <p:ext uri="{BB962C8B-B14F-4D97-AF65-F5344CB8AC3E}">
        <p14:creationId xmlns:p14="http://schemas.microsoft.com/office/powerpoint/2010/main" val="338330762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000" dirty="0">
                <a:solidFill>
                  <a:schemeClr val="accent1">
                    <a:lumMod val="50000"/>
                  </a:schemeClr>
                </a:solidFill>
              </a:rPr>
              <a:t>α</a:t>
            </a:r>
            <a:r>
              <a:rPr lang="el-GR" sz="2000" dirty="0" smtClean="0">
                <a:solidFill>
                  <a:schemeClr val="accent1">
                    <a:lumMod val="50000"/>
                  </a:schemeClr>
                </a:solidFill>
              </a:rPr>
              <a:t>. Να επιδεικνύουν την επιμέλεια του συνετού επιχειρηματία.</a:t>
            </a:r>
          </a:p>
          <a:p>
            <a:pPr marL="0" indent="0">
              <a:lnSpc>
                <a:spcPct val="150000"/>
              </a:lnSpc>
              <a:buNone/>
              <a:tabLst>
                <a:tab pos="361950" algn="l"/>
              </a:tabLst>
            </a:pPr>
            <a:r>
              <a:rPr lang="el-GR" sz="2000" dirty="0">
                <a:solidFill>
                  <a:schemeClr val="accent1">
                    <a:lumMod val="50000"/>
                  </a:schemeClr>
                </a:solidFill>
              </a:rPr>
              <a:t>β</a:t>
            </a:r>
            <a:r>
              <a:rPr lang="el-GR" sz="2000" dirty="0" smtClean="0">
                <a:solidFill>
                  <a:schemeClr val="accent1">
                    <a:lumMod val="50000"/>
                  </a:schemeClr>
                </a:solidFill>
              </a:rPr>
              <a:t>. Να τηρούν εχεμύθεια.</a:t>
            </a:r>
          </a:p>
          <a:p>
            <a:pPr marL="0" indent="0">
              <a:lnSpc>
                <a:spcPct val="150000"/>
              </a:lnSpc>
              <a:buNone/>
              <a:tabLst>
                <a:tab pos="361950" algn="l"/>
              </a:tabLst>
            </a:pPr>
            <a:r>
              <a:rPr lang="el-GR" sz="2000" dirty="0">
                <a:solidFill>
                  <a:schemeClr val="accent1">
                    <a:lumMod val="50000"/>
                  </a:schemeClr>
                </a:solidFill>
              </a:rPr>
              <a:t>γ</a:t>
            </a:r>
            <a:r>
              <a:rPr lang="el-GR" sz="2000" dirty="0" smtClean="0">
                <a:solidFill>
                  <a:schemeClr val="accent1">
                    <a:lumMod val="50000"/>
                  </a:schemeClr>
                </a:solidFill>
              </a:rPr>
              <a:t>. Να μην επιδιώκουν συμφέροντα που είναι αντίθετα με εκείνα της εταιρείας.</a:t>
            </a:r>
          </a:p>
          <a:p>
            <a:pPr marL="0" indent="0">
              <a:lnSpc>
                <a:spcPct val="150000"/>
              </a:lnSpc>
              <a:buNone/>
              <a:tabLst>
                <a:tab pos="361950" algn="l"/>
              </a:tabLst>
            </a:pPr>
            <a:r>
              <a:rPr lang="el-GR" sz="2000" dirty="0">
                <a:solidFill>
                  <a:schemeClr val="accent1">
                    <a:lumMod val="50000"/>
                  </a:schemeClr>
                </a:solidFill>
              </a:rPr>
              <a:t>δ</a:t>
            </a:r>
            <a:r>
              <a:rPr lang="el-GR" sz="2000" dirty="0" smtClean="0">
                <a:solidFill>
                  <a:schemeClr val="accent1">
                    <a:lumMod val="50000"/>
                  </a:schemeClr>
                </a:solidFill>
              </a:rPr>
              <a:t>. Να αποκαλύπτουν στα υπόλοιπα μέλη τα ίδια συμφέροντά τους κατά τη λήψη των αποφάσεων.</a:t>
            </a:r>
          </a:p>
          <a:p>
            <a:pPr marL="0" indent="0">
              <a:lnSpc>
                <a:spcPct val="150000"/>
              </a:lnSpc>
              <a:buNone/>
              <a:tabLst>
                <a:tab pos="361950" algn="l"/>
              </a:tabLst>
            </a:pPr>
            <a:r>
              <a:rPr lang="el-GR" sz="2000" dirty="0">
                <a:solidFill>
                  <a:schemeClr val="accent1">
                    <a:lumMod val="50000"/>
                  </a:schemeClr>
                </a:solidFill>
              </a:rPr>
              <a:t>ε</a:t>
            </a:r>
            <a:r>
              <a:rPr lang="el-GR" sz="2000" dirty="0" smtClean="0">
                <a:solidFill>
                  <a:schemeClr val="accent1">
                    <a:lumMod val="50000"/>
                  </a:schemeClr>
                </a:solidFill>
              </a:rPr>
              <a:t>. Να μην ασκούν ανταγωνιστικές δραστηριότητες.</a:t>
            </a:r>
          </a:p>
          <a:p>
            <a:pPr marL="0" indent="0">
              <a:buNone/>
              <a:tabLst>
                <a:tab pos="361950" algn="l"/>
              </a:tabLst>
            </a:pPr>
            <a:endParaRPr lang="el-GR" sz="22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Υποχρεώσεις των μελών του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45</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Γ11</a:t>
            </a:r>
            <a:endParaRPr lang="el-GR" sz="2400" b="1" dirty="0"/>
          </a:p>
        </p:txBody>
      </p:sp>
    </p:spTree>
    <p:extLst>
      <p:ext uri="{BB962C8B-B14F-4D97-AF65-F5344CB8AC3E}">
        <p14:creationId xmlns:p14="http://schemas.microsoft.com/office/powerpoint/2010/main" val="291660360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1900" dirty="0">
                <a:solidFill>
                  <a:schemeClr val="accent1">
                    <a:lumMod val="50000"/>
                  </a:schemeClr>
                </a:solidFill>
              </a:rPr>
              <a:t>α</a:t>
            </a:r>
            <a:r>
              <a:rPr lang="el-GR" sz="1900" dirty="0" smtClean="0">
                <a:solidFill>
                  <a:schemeClr val="accent1">
                    <a:lumMod val="50000"/>
                  </a:schemeClr>
                </a:solidFill>
              </a:rPr>
              <a:t>. Κάθε μέλος οφείλει να επιδεικνύει την επιμέλεια του συνετού επιχειρηματία, η οποία κρίνεται με βάση την ιδιότητα καθενός (εκτελεστικό, μη εκτελεστικό μέλος) και τα καθήκοντα που του έχουν ανατεθεί.</a:t>
            </a:r>
          </a:p>
          <a:p>
            <a:pPr marL="0" indent="0">
              <a:lnSpc>
                <a:spcPct val="150000"/>
              </a:lnSpc>
              <a:buNone/>
              <a:tabLst>
                <a:tab pos="361950" algn="l"/>
              </a:tabLst>
            </a:pPr>
            <a:r>
              <a:rPr lang="el-GR" sz="1900" dirty="0">
                <a:solidFill>
                  <a:schemeClr val="accent1">
                    <a:lumMod val="50000"/>
                  </a:schemeClr>
                </a:solidFill>
              </a:rPr>
              <a:t>β</a:t>
            </a:r>
            <a:r>
              <a:rPr lang="el-GR" sz="1900" dirty="0" smtClean="0">
                <a:solidFill>
                  <a:schemeClr val="accent1">
                    <a:lumMod val="50000"/>
                  </a:schemeClr>
                </a:solidFill>
              </a:rPr>
              <a:t>. Τα μέλη του ΔΣ έχουν συλλογικά το καθήκον και την ευθύνη να εξασφαλίσουν ότι οι οικονομικές καταστάσεις και η δήλωση εταιρικής διακυβέρνησης συντάσσονται σύμφωνα με τον ν.2190/1920 και τα </a:t>
            </a:r>
            <a:r>
              <a:rPr lang="en-GB" sz="1900" dirty="0" smtClean="0">
                <a:solidFill>
                  <a:schemeClr val="accent1">
                    <a:lumMod val="50000"/>
                  </a:schemeClr>
                </a:solidFill>
              </a:rPr>
              <a:t>IFRS.</a:t>
            </a:r>
            <a:endParaRPr lang="el-GR" sz="1900" dirty="0" smtClean="0">
              <a:solidFill>
                <a:schemeClr val="accent1">
                  <a:lumMod val="50000"/>
                </a:schemeClr>
              </a:solidFill>
            </a:endParaRPr>
          </a:p>
          <a:p>
            <a:pPr marL="0" indent="0">
              <a:buNone/>
              <a:tabLst>
                <a:tab pos="361950" algn="l"/>
              </a:tabLst>
            </a:pPr>
            <a:endParaRPr lang="el-GR" sz="19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Ευθύνη των μελών του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46</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Γ12</a:t>
            </a:r>
            <a:endParaRPr lang="el-GR" sz="2400" b="1" dirty="0"/>
          </a:p>
        </p:txBody>
      </p:sp>
    </p:spTree>
    <p:extLst>
      <p:ext uri="{BB962C8B-B14F-4D97-AF65-F5344CB8AC3E}">
        <p14:creationId xmlns:p14="http://schemas.microsoft.com/office/powerpoint/2010/main" val="259539062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1900" dirty="0" smtClean="0">
                <a:solidFill>
                  <a:schemeClr val="accent1">
                    <a:lumMod val="50000"/>
                  </a:schemeClr>
                </a:solidFill>
              </a:rPr>
              <a:t>Δύναται, σύμφωνα με τον ν.2190/1920, να λάβουν τρεις μορφές:</a:t>
            </a:r>
          </a:p>
          <a:p>
            <a:pPr marL="0" indent="0">
              <a:lnSpc>
                <a:spcPct val="150000"/>
              </a:lnSpc>
              <a:buNone/>
              <a:tabLst>
                <a:tab pos="361950" algn="l"/>
              </a:tabLst>
            </a:pPr>
            <a:r>
              <a:rPr lang="el-GR" sz="1900" dirty="0">
                <a:solidFill>
                  <a:schemeClr val="accent1">
                    <a:lumMod val="50000"/>
                  </a:schemeClr>
                </a:solidFill>
              </a:rPr>
              <a:t>α</a:t>
            </a:r>
            <a:r>
              <a:rPr lang="el-GR" sz="1900" dirty="0" smtClean="0">
                <a:solidFill>
                  <a:schemeClr val="accent1">
                    <a:lumMod val="50000"/>
                  </a:schemeClr>
                </a:solidFill>
              </a:rPr>
              <a:t>. να αποτελούν τμήμα των διανεμόμενων εταιρικών κερδών.</a:t>
            </a:r>
          </a:p>
          <a:p>
            <a:pPr marL="0" indent="0">
              <a:lnSpc>
                <a:spcPct val="150000"/>
              </a:lnSpc>
              <a:buNone/>
              <a:tabLst>
                <a:tab pos="361950" algn="l"/>
              </a:tabLst>
            </a:pPr>
            <a:r>
              <a:rPr lang="el-GR" sz="1900" dirty="0">
                <a:solidFill>
                  <a:schemeClr val="accent1">
                    <a:lumMod val="50000"/>
                  </a:schemeClr>
                </a:solidFill>
              </a:rPr>
              <a:t>β</a:t>
            </a:r>
            <a:r>
              <a:rPr lang="el-GR" sz="1900" dirty="0" smtClean="0">
                <a:solidFill>
                  <a:schemeClr val="accent1">
                    <a:lumMod val="50000"/>
                  </a:schemeClr>
                </a:solidFill>
              </a:rPr>
              <a:t>. με βάση πρόβλεψη του καταστατικού ή ειδική απόφαση της τακτικής ΓΣ μπορεί να παρέχεται αμοιβή/αποζημίωση στα μέλη του ΔΣ (μηνιαία αντιμισθία, αποζημίωση ανά συνεδρίαση, έξοδα παραστάσεως, οδοιπορικά).</a:t>
            </a:r>
          </a:p>
          <a:p>
            <a:pPr marL="0" indent="0">
              <a:lnSpc>
                <a:spcPct val="150000"/>
              </a:lnSpc>
              <a:buNone/>
              <a:tabLst>
                <a:tab pos="361950" algn="l"/>
              </a:tabLst>
            </a:pPr>
            <a:r>
              <a:rPr lang="el-GR" sz="1900" dirty="0">
                <a:solidFill>
                  <a:schemeClr val="accent1">
                    <a:lumMod val="50000"/>
                  </a:schemeClr>
                </a:solidFill>
              </a:rPr>
              <a:t>γ</a:t>
            </a:r>
            <a:r>
              <a:rPr lang="el-GR" sz="1900" dirty="0" smtClean="0">
                <a:solidFill>
                  <a:schemeClr val="accent1">
                    <a:lumMod val="50000"/>
                  </a:schemeClr>
                </a:solidFill>
              </a:rPr>
              <a:t>. επί τη βάσει ειδικής σχέσης ή εντολής κατόπιν ειδικής άδειας της ΓΣ.</a:t>
            </a:r>
            <a:endParaRPr lang="el-GR" sz="19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Αποδοχές των μελών του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Γ13</a:t>
            </a:r>
            <a:endParaRPr lang="el-GR" sz="2400" b="1" dirty="0"/>
          </a:p>
        </p:txBody>
      </p:sp>
    </p:spTree>
    <p:extLst>
      <p:ext uri="{BB962C8B-B14F-4D97-AF65-F5344CB8AC3E}">
        <p14:creationId xmlns:p14="http://schemas.microsoft.com/office/powerpoint/2010/main" val="60611082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000" dirty="0" smtClean="0">
                <a:solidFill>
                  <a:schemeClr val="accent1">
                    <a:lumMod val="50000"/>
                  </a:schemeClr>
                </a:solidFill>
              </a:rPr>
              <a:t>α. Η αμοιβή τους δεν μπορεί να προσδιορίζεται από το καταστατικό κατά ορισμένο ποσό ή ποσοστό επί των κερδών.</a:t>
            </a:r>
          </a:p>
          <a:p>
            <a:pPr marL="0" indent="0">
              <a:lnSpc>
                <a:spcPct val="150000"/>
              </a:lnSpc>
              <a:buNone/>
              <a:tabLst>
                <a:tab pos="361950" algn="l"/>
              </a:tabLst>
            </a:pPr>
            <a:r>
              <a:rPr lang="el-GR" sz="2000" dirty="0">
                <a:solidFill>
                  <a:schemeClr val="accent1">
                    <a:lumMod val="50000"/>
                  </a:schemeClr>
                </a:solidFill>
              </a:rPr>
              <a:t>β</a:t>
            </a:r>
            <a:r>
              <a:rPr lang="el-GR" sz="2000" dirty="0" smtClean="0">
                <a:solidFill>
                  <a:schemeClr val="accent1">
                    <a:lumMod val="50000"/>
                  </a:schemeClr>
                </a:solidFill>
              </a:rPr>
              <a:t>. Είναι κατ’ αρχήν επιτρεπτή η αμοιβή τους μέσω </a:t>
            </a:r>
            <a:r>
              <a:rPr lang="en-GB" sz="2000" dirty="0" smtClean="0">
                <a:solidFill>
                  <a:schemeClr val="accent1">
                    <a:lumMod val="50000"/>
                  </a:schemeClr>
                </a:solidFill>
              </a:rPr>
              <a:t>stock options</a:t>
            </a:r>
            <a:r>
              <a:rPr lang="el-GR" sz="2000" dirty="0" smtClean="0">
                <a:solidFill>
                  <a:schemeClr val="accent1">
                    <a:lumMod val="50000"/>
                  </a:schemeClr>
                </a:solidFill>
              </a:rPr>
              <a:t> ή συμμετοχής σε ασφαλιστικά/συνταξιοδοτικά προγράμματα.</a:t>
            </a:r>
          </a:p>
          <a:p>
            <a:pPr marL="0" indent="0">
              <a:lnSpc>
                <a:spcPct val="150000"/>
              </a:lnSpc>
              <a:buNone/>
              <a:tabLst>
                <a:tab pos="361950" algn="l"/>
              </a:tabLst>
            </a:pPr>
            <a:r>
              <a:rPr lang="el-GR" sz="2000" dirty="0">
                <a:solidFill>
                  <a:schemeClr val="accent1">
                    <a:lumMod val="50000"/>
                  </a:schemeClr>
                </a:solidFill>
              </a:rPr>
              <a:t>γ</a:t>
            </a:r>
            <a:r>
              <a:rPr lang="el-GR" sz="2000" dirty="0" smtClean="0">
                <a:solidFill>
                  <a:schemeClr val="accent1">
                    <a:lumMod val="50000"/>
                  </a:schemeClr>
                </a:solidFill>
              </a:rPr>
              <a:t>. Οι συνολικές αμοιβές τους αναφέρονται σε χωριστή κατηγορία στο προσάρτημα των οικονομικών καταστάσεων.</a:t>
            </a:r>
            <a:endParaRPr lang="el-GR" sz="2000" dirty="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ν.3016/2002 για τις αμοιβές των </a:t>
            </a:r>
            <a:br>
              <a:rPr lang="el-GR" sz="3600" dirty="0" smtClean="0">
                <a:solidFill>
                  <a:srgbClr val="FF0000"/>
                </a:solidFill>
              </a:rPr>
            </a:br>
            <a:r>
              <a:rPr lang="el-GR" sz="3600" dirty="0" smtClean="0">
                <a:solidFill>
                  <a:srgbClr val="FF0000"/>
                </a:solidFill>
              </a:rPr>
              <a:t>μη εκτελεστικών μελών του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48</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Γ14</a:t>
            </a:r>
            <a:endParaRPr lang="el-GR" sz="2400" b="1" dirty="0"/>
          </a:p>
        </p:txBody>
      </p:sp>
    </p:spTree>
    <p:extLst>
      <p:ext uri="{BB962C8B-B14F-4D97-AF65-F5344CB8AC3E}">
        <p14:creationId xmlns:p14="http://schemas.microsoft.com/office/powerpoint/2010/main" val="49912538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100" dirty="0" smtClean="0">
                <a:solidFill>
                  <a:schemeClr val="accent1">
                    <a:lumMod val="50000"/>
                  </a:schemeClr>
                </a:solidFill>
              </a:rPr>
              <a:t>α. Προτείνει για τους μη εκτελεστικούς να μην λαμβάνουν </a:t>
            </a:r>
            <a:r>
              <a:rPr lang="en-GB" sz="2100" dirty="0" smtClean="0">
                <a:solidFill>
                  <a:schemeClr val="accent1">
                    <a:lumMod val="50000"/>
                  </a:schemeClr>
                </a:solidFill>
              </a:rPr>
              <a:t>bonus, stock options </a:t>
            </a:r>
            <a:r>
              <a:rPr lang="el-GR" sz="2100" dirty="0" smtClean="0">
                <a:solidFill>
                  <a:schemeClr val="accent1">
                    <a:lumMod val="50000"/>
                  </a:schemeClr>
                </a:solidFill>
              </a:rPr>
              <a:t>ή αποζημιώσεις που συναρτώνται με την απόδοση.</a:t>
            </a:r>
          </a:p>
          <a:p>
            <a:pPr marL="0" indent="0">
              <a:lnSpc>
                <a:spcPct val="150000"/>
              </a:lnSpc>
              <a:buNone/>
              <a:tabLst>
                <a:tab pos="361950" algn="l"/>
              </a:tabLst>
            </a:pPr>
            <a:r>
              <a:rPr lang="el-GR" sz="2100" dirty="0">
                <a:solidFill>
                  <a:schemeClr val="accent1">
                    <a:lumMod val="50000"/>
                  </a:schemeClr>
                </a:solidFill>
              </a:rPr>
              <a:t>β</a:t>
            </a:r>
            <a:r>
              <a:rPr lang="el-GR" sz="2100" dirty="0" smtClean="0">
                <a:solidFill>
                  <a:schemeClr val="accent1">
                    <a:lumMod val="50000"/>
                  </a:schemeClr>
                </a:solidFill>
              </a:rPr>
              <a:t>. Όσον αφορά τα εκτελεστικά μέλη, θέτει μια σειρά αρχών που πρέπει να διέπουν τα συτήματα αμοιβών προς την κατεύθυνση της δημιουργίας εταιρικής αξίας σε έναν μακροπρόθεσμο ορίζοντα.</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ΚΕΔ για τις αμοιβές των μελών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49</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Γ15</a:t>
            </a:r>
            <a:endParaRPr lang="el-GR" sz="2400" b="1" dirty="0"/>
          </a:p>
        </p:txBody>
      </p:sp>
    </p:spTree>
    <p:extLst>
      <p:ext uri="{BB962C8B-B14F-4D97-AF65-F5344CB8AC3E}">
        <p14:creationId xmlns:p14="http://schemas.microsoft.com/office/powerpoint/2010/main" val="69247204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Font typeface="Wingdings" pitchFamily="2" charset="2"/>
              <a:buChar char="v"/>
              <a:tabLst>
                <a:tab pos="361950" algn="l"/>
              </a:tabLst>
            </a:pPr>
            <a:r>
              <a:rPr lang="el-GR" sz="2100" dirty="0" smtClean="0">
                <a:solidFill>
                  <a:schemeClr val="accent1">
                    <a:lumMod val="50000"/>
                  </a:schemeClr>
                </a:solidFill>
              </a:rPr>
              <a:t>Το σύστημα αμοιβών πρέπει να διασφαλίζει την κατάλληλη ισορροπία μεταξύ σταθερών (βασικός μισθός) και μεταβλητών (</a:t>
            </a:r>
            <a:r>
              <a:rPr lang="en-GB" sz="2100" dirty="0" smtClean="0">
                <a:solidFill>
                  <a:schemeClr val="accent1">
                    <a:lumMod val="50000"/>
                  </a:schemeClr>
                </a:solidFill>
              </a:rPr>
              <a:t>bonus, stock options </a:t>
            </a:r>
            <a:r>
              <a:rPr lang="el-GR" sz="2100" dirty="0" smtClean="0">
                <a:solidFill>
                  <a:schemeClr val="accent1">
                    <a:lumMod val="50000"/>
                  </a:schemeClr>
                </a:solidFill>
              </a:rPr>
              <a:t>κλπ) στοιχείων.</a:t>
            </a:r>
          </a:p>
          <a:p>
            <a:pPr>
              <a:buFont typeface="Wingdings" pitchFamily="2" charset="2"/>
              <a:buChar char="v"/>
              <a:tabLst>
                <a:tab pos="361950" algn="l"/>
              </a:tabLst>
            </a:pPr>
            <a:r>
              <a:rPr lang="el-GR" sz="2100" dirty="0" smtClean="0">
                <a:solidFill>
                  <a:schemeClr val="accent1">
                    <a:lumMod val="50000"/>
                  </a:schemeClr>
                </a:solidFill>
              </a:rPr>
              <a:t>Τα </a:t>
            </a:r>
            <a:r>
              <a:rPr lang="en-GB" sz="2100" dirty="0" smtClean="0">
                <a:solidFill>
                  <a:schemeClr val="accent1">
                    <a:lumMod val="50000"/>
                  </a:schemeClr>
                </a:solidFill>
              </a:rPr>
              <a:t>stock options</a:t>
            </a:r>
            <a:r>
              <a:rPr lang="el-GR" sz="2100" dirty="0">
                <a:solidFill>
                  <a:schemeClr val="accent1">
                    <a:lumMod val="50000"/>
                  </a:schemeClr>
                </a:solidFill>
              </a:rPr>
              <a:t> </a:t>
            </a:r>
            <a:r>
              <a:rPr lang="el-GR" sz="2100" dirty="0" smtClean="0">
                <a:solidFill>
                  <a:schemeClr val="accent1">
                    <a:lumMod val="50000"/>
                  </a:schemeClr>
                </a:solidFill>
              </a:rPr>
              <a:t>δεν θα πρέπει να ωριμάζουν σε διάστημα μικρότερο των τριών ετών.</a:t>
            </a:r>
          </a:p>
          <a:p>
            <a:pPr>
              <a:buFont typeface="Wingdings" pitchFamily="2" charset="2"/>
              <a:buChar char="v"/>
              <a:tabLst>
                <a:tab pos="361950" algn="l"/>
              </a:tabLst>
            </a:pPr>
            <a:r>
              <a:rPr lang="el-GR" sz="2100" dirty="0" smtClean="0">
                <a:solidFill>
                  <a:schemeClr val="accent1">
                    <a:lumMod val="50000"/>
                  </a:schemeClr>
                </a:solidFill>
              </a:rPr>
              <a:t>Το ΔΣ μπορεί να απαιτήσει την επιστροφή όλου ή μέρους του </a:t>
            </a:r>
            <a:r>
              <a:rPr lang="en-GB" sz="2100" dirty="0" smtClean="0">
                <a:solidFill>
                  <a:schemeClr val="accent1">
                    <a:lumMod val="50000"/>
                  </a:schemeClr>
                </a:solidFill>
              </a:rPr>
              <a:t>bonus</a:t>
            </a:r>
            <a:r>
              <a:rPr lang="el-GR" sz="2100" dirty="0" smtClean="0">
                <a:solidFill>
                  <a:schemeClr val="accent1">
                    <a:lumMod val="50000"/>
                  </a:schemeClr>
                </a:solidFill>
              </a:rPr>
              <a:t> λόγω παραπτωμάτων ή ανακριβών οικονομικών καταστάσεων.</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ΚΕΔ για τις αμοιβές </a:t>
            </a:r>
            <a:br>
              <a:rPr lang="el-GR" sz="3600" dirty="0" smtClean="0">
                <a:solidFill>
                  <a:srgbClr val="FF0000"/>
                </a:solidFill>
              </a:rPr>
            </a:br>
            <a:r>
              <a:rPr lang="el-GR" sz="3600" dirty="0" smtClean="0">
                <a:solidFill>
                  <a:srgbClr val="FF0000"/>
                </a:solidFill>
              </a:rPr>
              <a:t>των εκτελεστικών μελών του ΔΣ</a:t>
            </a:r>
            <a:endParaRPr lang="el-GR" sz="3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Γ16</a:t>
            </a:r>
            <a:endParaRPr lang="el-GR" sz="2400" b="1" dirty="0"/>
          </a:p>
        </p:txBody>
      </p:sp>
    </p:spTree>
    <p:extLst>
      <p:ext uri="{BB962C8B-B14F-4D97-AF65-F5344CB8AC3E}">
        <p14:creationId xmlns:p14="http://schemas.microsoft.com/office/powerpoint/2010/main" val="156611904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smtClean="0">
                <a:solidFill>
                  <a:schemeClr val="accent1">
                    <a:lumMod val="50000"/>
                  </a:schemeClr>
                </a:solidFill>
              </a:rPr>
              <a:t>Κατά τον καθορισμό των αμοιβών, πρέπει να λαμβάνονται μεταξύ άλλων υπόψη:</a:t>
            </a:r>
          </a:p>
          <a:p>
            <a:pPr marL="0" indent="0">
              <a:buNone/>
              <a:tabLst>
                <a:tab pos="361950" algn="l"/>
              </a:tabLst>
            </a:pPr>
            <a:r>
              <a:rPr lang="el-GR" sz="2200" dirty="0">
                <a:solidFill>
                  <a:schemeClr val="accent1">
                    <a:lumMod val="50000"/>
                  </a:schemeClr>
                </a:solidFill>
              </a:rPr>
              <a:t>α</a:t>
            </a:r>
            <a:r>
              <a:rPr lang="el-GR" sz="2200" dirty="0" smtClean="0">
                <a:solidFill>
                  <a:schemeClr val="accent1">
                    <a:lumMod val="50000"/>
                  </a:schemeClr>
                </a:solidFill>
              </a:rPr>
              <a:t>. το ύψος των αμοιβών των εργαζομένων στην εταιρεία και σε ολόκληρο τον όμιλο</a:t>
            </a:r>
          </a:p>
          <a:p>
            <a:pPr marL="0" indent="0">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τα καθήκοντα και οι αρμοδιότητές τους</a:t>
            </a:r>
          </a:p>
          <a:p>
            <a:pPr marL="0" indent="0">
              <a:buNone/>
              <a:tabLst>
                <a:tab pos="361950" algn="l"/>
              </a:tabLst>
            </a:pPr>
            <a:r>
              <a:rPr lang="el-GR" sz="2200" dirty="0">
                <a:solidFill>
                  <a:schemeClr val="accent1">
                    <a:lumMod val="50000"/>
                  </a:schemeClr>
                </a:solidFill>
              </a:rPr>
              <a:t>γ</a:t>
            </a:r>
            <a:r>
              <a:rPr lang="el-GR" sz="2200" dirty="0" smtClean="0">
                <a:solidFill>
                  <a:schemeClr val="accent1">
                    <a:lumMod val="50000"/>
                  </a:schemeClr>
                </a:solidFill>
              </a:rPr>
              <a:t>. η επίδοσή τους σε σχέση με τους στόχους</a:t>
            </a:r>
          </a:p>
          <a:p>
            <a:pPr marL="0" indent="0">
              <a:buNone/>
              <a:tabLst>
                <a:tab pos="361950" algn="l"/>
              </a:tabLst>
            </a:pPr>
            <a:r>
              <a:rPr lang="el-GR" sz="2200" dirty="0">
                <a:solidFill>
                  <a:schemeClr val="accent1">
                    <a:lumMod val="50000"/>
                  </a:schemeClr>
                </a:solidFill>
              </a:rPr>
              <a:t>δ</a:t>
            </a:r>
            <a:r>
              <a:rPr lang="el-GR" sz="2200" dirty="0" smtClean="0">
                <a:solidFill>
                  <a:schemeClr val="accent1">
                    <a:lumMod val="50000"/>
                  </a:schemeClr>
                </a:solidFill>
              </a:rPr>
              <a:t>. η οικονομική κατάσταση και οι προοπτικές της εταιρείας</a:t>
            </a:r>
          </a:p>
          <a:p>
            <a:pPr marL="0" indent="0">
              <a:buNone/>
              <a:tabLst>
                <a:tab pos="361950" algn="l"/>
              </a:tabLst>
            </a:pPr>
            <a:r>
              <a:rPr lang="el-GR" sz="2200" dirty="0">
                <a:solidFill>
                  <a:schemeClr val="accent1">
                    <a:lumMod val="50000"/>
                  </a:schemeClr>
                </a:solidFill>
              </a:rPr>
              <a:t>ε</a:t>
            </a:r>
            <a:r>
              <a:rPr lang="el-GR" sz="2200" dirty="0" smtClean="0">
                <a:solidFill>
                  <a:schemeClr val="accent1">
                    <a:lumMod val="50000"/>
                  </a:schemeClr>
                </a:solidFill>
              </a:rPr>
              <a:t>. οι αμοιβές σε ομοειδείς εταιρείες</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ΚΕΔ για τις αμοιβές </a:t>
            </a:r>
            <a:br>
              <a:rPr lang="el-GR" sz="3600" dirty="0" smtClean="0">
                <a:solidFill>
                  <a:srgbClr val="FF0000"/>
                </a:solidFill>
              </a:rPr>
            </a:br>
            <a:r>
              <a:rPr lang="el-GR" sz="3600" dirty="0" smtClean="0">
                <a:solidFill>
                  <a:srgbClr val="FF0000"/>
                </a:solidFill>
              </a:rPr>
              <a:t>των εκτελεστικών μελών του ΔΣ</a:t>
            </a:r>
            <a:br>
              <a:rPr lang="el-GR" sz="3600" dirty="0" smtClean="0">
                <a:solidFill>
                  <a:srgbClr val="FF0000"/>
                </a:solidFill>
              </a:rPr>
            </a:br>
            <a:r>
              <a:rPr lang="el-GR" sz="2400" dirty="0" smtClean="0">
                <a:solidFill>
                  <a:srgbClr val="FF0000"/>
                </a:solidFill>
              </a:rPr>
              <a:t>(συνέχεια)</a:t>
            </a:r>
            <a:endParaRPr lang="el-GR" sz="24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Γ16</a:t>
            </a:r>
            <a:endParaRPr lang="el-GR" sz="2400" b="1" dirty="0"/>
          </a:p>
        </p:txBody>
      </p:sp>
    </p:spTree>
    <p:extLst>
      <p:ext uri="{BB962C8B-B14F-4D97-AF65-F5344CB8AC3E}">
        <p14:creationId xmlns:p14="http://schemas.microsoft.com/office/powerpoint/2010/main" val="414475347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100" dirty="0" smtClean="0">
                <a:solidFill>
                  <a:schemeClr val="accent1">
                    <a:lumMod val="50000"/>
                  </a:schemeClr>
                </a:solidFill>
              </a:rPr>
              <a:t>α. την πολιτική και τις αρχές της εταιρείας για τη διαμόρφωση των αμοιβών των εκτελεστικών μελών του ΔΣ</a:t>
            </a:r>
          </a:p>
          <a:p>
            <a:pPr marL="0" indent="0">
              <a:lnSpc>
                <a:spcPct val="150000"/>
              </a:lnSpc>
              <a:buNone/>
              <a:tabLst>
                <a:tab pos="361950" algn="l"/>
              </a:tabLst>
            </a:pPr>
            <a:r>
              <a:rPr lang="el-GR" sz="2100" dirty="0">
                <a:solidFill>
                  <a:schemeClr val="accent1">
                    <a:lumMod val="50000"/>
                  </a:schemeClr>
                </a:solidFill>
              </a:rPr>
              <a:t>β</a:t>
            </a:r>
            <a:r>
              <a:rPr lang="el-GR" sz="2100" dirty="0" smtClean="0">
                <a:solidFill>
                  <a:schemeClr val="accent1">
                    <a:lumMod val="50000"/>
                  </a:schemeClr>
                </a:solidFill>
              </a:rPr>
              <a:t>. τις παραμέτρους προσδιορισμού της μεταβλητής αμοιβής</a:t>
            </a:r>
          </a:p>
          <a:p>
            <a:pPr marL="0" indent="0">
              <a:lnSpc>
                <a:spcPct val="150000"/>
              </a:lnSpc>
              <a:buNone/>
              <a:tabLst>
                <a:tab pos="361950" algn="l"/>
              </a:tabLst>
            </a:pPr>
            <a:r>
              <a:rPr lang="el-GR" sz="2100" dirty="0">
                <a:solidFill>
                  <a:schemeClr val="accent1">
                    <a:lumMod val="50000"/>
                  </a:schemeClr>
                </a:solidFill>
              </a:rPr>
              <a:t>γ</a:t>
            </a:r>
            <a:r>
              <a:rPr lang="el-GR" sz="2100" dirty="0" smtClean="0">
                <a:solidFill>
                  <a:schemeClr val="accent1">
                    <a:lumMod val="50000"/>
                  </a:schemeClr>
                </a:solidFill>
              </a:rPr>
              <a:t>. τα κύρια στοιχεία των ατομικών συμβάσεων εργασίας</a:t>
            </a:r>
          </a:p>
          <a:p>
            <a:pPr marL="0" indent="0">
              <a:lnSpc>
                <a:spcPct val="150000"/>
              </a:lnSpc>
              <a:buNone/>
              <a:tabLst>
                <a:tab pos="361950" algn="l"/>
              </a:tabLst>
            </a:pPr>
            <a:r>
              <a:rPr lang="el-GR" sz="2100" dirty="0">
                <a:solidFill>
                  <a:schemeClr val="accent1">
                    <a:lumMod val="50000"/>
                  </a:schemeClr>
                </a:solidFill>
              </a:rPr>
              <a:t>δ</a:t>
            </a:r>
            <a:r>
              <a:rPr lang="el-GR" sz="2100" dirty="0" smtClean="0">
                <a:solidFill>
                  <a:schemeClr val="accent1">
                    <a:lumMod val="50000"/>
                  </a:schemeClr>
                </a:solidFill>
              </a:rPr>
              <a:t>. τη συνολική αμοιβή αναλυτικά κάθε μέλους του ΔΣ</a:t>
            </a:r>
          </a:p>
          <a:p>
            <a:pPr marL="0" indent="0">
              <a:lnSpc>
                <a:spcPct val="150000"/>
              </a:lnSpc>
              <a:buNone/>
              <a:tabLst>
                <a:tab pos="361950" algn="l"/>
              </a:tabLst>
            </a:pPr>
            <a:r>
              <a:rPr lang="el-GR" sz="2100" dirty="0">
                <a:solidFill>
                  <a:schemeClr val="accent1">
                    <a:lumMod val="50000"/>
                  </a:schemeClr>
                </a:solidFill>
              </a:rPr>
              <a:t>ε</a:t>
            </a:r>
            <a:r>
              <a:rPr lang="el-GR" sz="2100" dirty="0" smtClean="0">
                <a:solidFill>
                  <a:schemeClr val="accent1">
                    <a:lumMod val="50000"/>
                  </a:schemeClr>
                </a:solidFill>
              </a:rPr>
              <a:t>. λεπτομέρειες για τα </a:t>
            </a:r>
            <a:r>
              <a:rPr lang="en-GB" sz="2100" dirty="0" smtClean="0">
                <a:solidFill>
                  <a:schemeClr val="accent1">
                    <a:lumMod val="50000"/>
                  </a:schemeClr>
                </a:solidFill>
              </a:rPr>
              <a:t>stock options</a:t>
            </a:r>
            <a:r>
              <a:rPr lang="el-GR" sz="2100" dirty="0" smtClean="0">
                <a:solidFill>
                  <a:schemeClr val="accent1">
                    <a:lumMod val="50000"/>
                  </a:schemeClr>
                </a:solidFill>
              </a:rPr>
              <a:t> που έχουν δοθεί</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Η ετήσια έκθεση αμοιβών σύμφωνα με τον ν.3016/2002 περιλαμβάνει:</a:t>
            </a:r>
            <a:endParaRPr lang="el-GR" sz="24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040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Γ17</a:t>
            </a:r>
            <a:endParaRPr lang="el-GR" sz="2400" b="1" dirty="0"/>
          </a:p>
        </p:txBody>
      </p:sp>
    </p:spTree>
    <p:extLst>
      <p:ext uri="{BB962C8B-B14F-4D97-AF65-F5344CB8AC3E}">
        <p14:creationId xmlns:p14="http://schemas.microsoft.com/office/powerpoint/2010/main" val="45323851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smtClean="0">
                <a:solidFill>
                  <a:schemeClr val="accent1">
                    <a:lumMod val="50000"/>
                  </a:schemeClr>
                </a:solidFill>
              </a:rPr>
              <a:t>Πέραν των ρυθμίσεων του ν.2190/1920 ο ΚΕΔ προβλέπει:</a:t>
            </a:r>
          </a:p>
          <a:p>
            <a:pPr>
              <a:buFont typeface="Wingdings" pitchFamily="2" charset="2"/>
              <a:buChar char="Ø"/>
              <a:tabLst>
                <a:tab pos="361950" algn="l"/>
              </a:tabLst>
            </a:pPr>
            <a:r>
              <a:rPr lang="el-GR" sz="2200" dirty="0" smtClean="0">
                <a:solidFill>
                  <a:schemeClr val="accent1">
                    <a:lumMod val="50000"/>
                  </a:schemeClr>
                </a:solidFill>
              </a:rPr>
              <a:t>Στην αρχή κάθε ημερολογιακού έτους το ΔΣ πρέπει να υιοθετεί ένα ημερολόγιο συνεδριάσεων και ένα 12μηνο πρόγραμμα δράσης.</a:t>
            </a:r>
          </a:p>
          <a:p>
            <a:pPr>
              <a:buFont typeface="Wingdings" pitchFamily="2" charset="2"/>
              <a:buChar char="Ø"/>
              <a:tabLst>
                <a:tab pos="361950" algn="l"/>
              </a:tabLst>
            </a:pPr>
            <a:r>
              <a:rPr lang="el-GR" sz="2200" dirty="0" smtClean="0">
                <a:solidFill>
                  <a:schemeClr val="accent1">
                    <a:lumMod val="50000"/>
                  </a:schemeClr>
                </a:solidFill>
              </a:rPr>
              <a:t>Το ΔΣ πρέπει να υποστηρίζεται από ικανό, εξειδικευμένο και έμπειρο εταιρικό γραμματέα.</a:t>
            </a:r>
          </a:p>
          <a:p>
            <a:pPr>
              <a:buFont typeface="Wingdings" pitchFamily="2" charset="2"/>
              <a:buChar char="Ø"/>
              <a:tabLst>
                <a:tab pos="361950" algn="l"/>
              </a:tabLst>
            </a:pPr>
            <a:r>
              <a:rPr lang="el-GR" sz="2200" dirty="0" smtClean="0">
                <a:solidFill>
                  <a:schemeClr val="accent1">
                    <a:lumMod val="50000"/>
                  </a:schemeClr>
                </a:solidFill>
              </a:rPr>
              <a:t>Όλα τα μέλη του ΔΣ πρέπει να έχουν πρόσβαση στις υπηρεσίες του εταιρικού γραμματέα.</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Λειτουργία και αξιολόγηση του ΔΣ</a:t>
            </a:r>
            <a:endParaRPr lang="el-GR" sz="24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Γ18</a:t>
            </a:r>
            <a:endParaRPr lang="el-GR" sz="2400" b="1" dirty="0"/>
          </a:p>
        </p:txBody>
      </p:sp>
    </p:spTree>
    <p:extLst>
      <p:ext uri="{BB962C8B-B14F-4D97-AF65-F5344CB8AC3E}">
        <p14:creationId xmlns:p14="http://schemas.microsoft.com/office/powerpoint/2010/main" val="131620364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Font typeface="Wingdings" pitchFamily="2" charset="2"/>
              <a:buChar char="Ø"/>
              <a:tabLst>
                <a:tab pos="361950" algn="l"/>
              </a:tabLst>
            </a:pPr>
            <a:r>
              <a:rPr lang="el-GR" sz="2200" dirty="0" smtClean="0">
                <a:solidFill>
                  <a:schemeClr val="accent1">
                    <a:lumMod val="50000"/>
                  </a:schemeClr>
                </a:solidFill>
              </a:rPr>
              <a:t>Οι συζητήσεις και οι αποφάσεις του ΔΣ και των επιτροπών του πρέπει να καταγράφονται σε πρακτικά, τα οποία μοιράζονται και εγκρίνονται στην επόμενη συνεδρίαση του ΔΣ.</a:t>
            </a:r>
          </a:p>
          <a:p>
            <a:pPr>
              <a:buFont typeface="Wingdings" pitchFamily="2" charset="2"/>
              <a:buChar char="Ø"/>
              <a:tabLst>
                <a:tab pos="361950" algn="l"/>
              </a:tabLst>
            </a:pPr>
            <a:r>
              <a:rPr lang="el-GR" sz="2200" dirty="0" smtClean="0">
                <a:solidFill>
                  <a:schemeClr val="accent1">
                    <a:lumMod val="50000"/>
                  </a:schemeClr>
                </a:solidFill>
              </a:rPr>
              <a:t>Η αξιολόγηση της αποτελεσματικότητας του ΔΣ και των επιτροπών του γίνεται τουλάχιστον κάθε δύο χρόνια.</a:t>
            </a:r>
          </a:p>
          <a:p>
            <a:pPr>
              <a:buFont typeface="Wingdings" pitchFamily="2" charset="2"/>
              <a:buChar char="Ø"/>
              <a:tabLst>
                <a:tab pos="361950" algn="l"/>
              </a:tabLst>
            </a:pPr>
            <a:r>
              <a:rPr lang="el-GR" sz="2200" dirty="0" smtClean="0">
                <a:solidFill>
                  <a:schemeClr val="accent1">
                    <a:lumMod val="50000"/>
                  </a:schemeClr>
                </a:solidFill>
              </a:rPr>
              <a:t>Η αξιολόγηση της επίδοσης των εκτελεστικών μελών γίνεται από τα μη εκτελεστικά.</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Λειτουργία και αξιολόγηση του ΔΣ</a:t>
            </a:r>
            <a:r>
              <a:rPr lang="en-GB" sz="3600" dirty="0" smtClean="0">
                <a:solidFill>
                  <a:srgbClr val="FF0000"/>
                </a:solidFill>
              </a:rPr>
              <a:t/>
            </a:r>
            <a:br>
              <a:rPr lang="en-GB" sz="3600" dirty="0" smtClean="0">
                <a:solidFill>
                  <a:srgbClr val="FF0000"/>
                </a:solidFill>
              </a:rPr>
            </a:br>
            <a:r>
              <a:rPr lang="en-GB" sz="2600" dirty="0" smtClean="0">
                <a:solidFill>
                  <a:srgbClr val="FF0000"/>
                </a:solidFill>
              </a:rPr>
              <a:t>(</a:t>
            </a:r>
            <a:r>
              <a:rPr lang="el-GR" sz="2600" dirty="0" smtClean="0">
                <a:solidFill>
                  <a:srgbClr val="FF0000"/>
                </a:solidFill>
              </a:rPr>
              <a:t>συνέχεια)</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54</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Γ18</a:t>
            </a:r>
            <a:endParaRPr lang="el-GR" sz="2400" b="1" dirty="0"/>
          </a:p>
        </p:txBody>
      </p:sp>
    </p:spTree>
    <p:extLst>
      <p:ext uri="{BB962C8B-B14F-4D97-AF65-F5344CB8AC3E}">
        <p14:creationId xmlns:p14="http://schemas.microsoft.com/office/powerpoint/2010/main" val="411119370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Font typeface="Wingdings" pitchFamily="2" charset="2"/>
              <a:buChar char="Ø"/>
              <a:tabLst>
                <a:tab pos="361950" algn="l"/>
              </a:tabLst>
            </a:pPr>
            <a:r>
              <a:rPr lang="el-GR" sz="2200" dirty="0" smtClean="0">
                <a:solidFill>
                  <a:schemeClr val="accent1">
                    <a:lumMod val="50000"/>
                  </a:schemeClr>
                </a:solidFill>
              </a:rPr>
              <a:t>Η διασφάλιση της καλής ροής πληροφοριών ανάμεσα στο ΔΣ και τις επιτροπές του, καθώς και μεταξύ της ανώτατης διοίκησης και του ΔΣ.</a:t>
            </a:r>
          </a:p>
          <a:p>
            <a:pPr>
              <a:buFont typeface="Wingdings" pitchFamily="2" charset="2"/>
              <a:buChar char="Ø"/>
              <a:tabLst>
                <a:tab pos="361950" algn="l"/>
              </a:tabLst>
            </a:pPr>
            <a:r>
              <a:rPr lang="el-GR" sz="2200" dirty="0" smtClean="0">
                <a:solidFill>
                  <a:schemeClr val="accent1">
                    <a:lumMod val="50000"/>
                  </a:schemeClr>
                </a:solidFill>
              </a:rPr>
              <a:t>Η ενημέρωση των μελών του ΔΣ σε θέματα που αφορούν την εταιρεία.</a:t>
            </a:r>
          </a:p>
          <a:p>
            <a:pPr>
              <a:buFont typeface="Wingdings" pitchFamily="2" charset="2"/>
              <a:buChar char="Ø"/>
              <a:tabLst>
                <a:tab pos="361950" algn="l"/>
              </a:tabLst>
            </a:pPr>
            <a:r>
              <a:rPr lang="el-GR" sz="2200" dirty="0" smtClean="0">
                <a:solidFill>
                  <a:schemeClr val="accent1">
                    <a:lumMod val="50000"/>
                  </a:schemeClr>
                </a:solidFill>
              </a:rPr>
              <a:t>Η αποτελεσματική οργάνωση των ΓΣ και η καλή επικοινωνία των μετόχων με το ΔΣ.</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Οι αρμοδιότητες του γραμματέα του ΔΣ</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55</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Γ19</a:t>
            </a:r>
            <a:endParaRPr lang="el-GR" sz="2400" b="1" dirty="0"/>
          </a:p>
        </p:txBody>
      </p:sp>
    </p:spTree>
    <p:extLst>
      <p:ext uri="{BB962C8B-B14F-4D97-AF65-F5344CB8AC3E}">
        <p14:creationId xmlns:p14="http://schemas.microsoft.com/office/powerpoint/2010/main" val="282002560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smtClean="0">
                <a:solidFill>
                  <a:schemeClr val="accent1">
                    <a:lumMod val="50000"/>
                  </a:schemeClr>
                </a:solidFill>
              </a:rPr>
              <a:t>Προβλέπεται η συγκρότηση των ακόλουθων επιτροπών:</a:t>
            </a:r>
          </a:p>
          <a:p>
            <a:pPr marL="0" indent="0">
              <a:lnSpc>
                <a:spcPct val="150000"/>
              </a:lnSpc>
              <a:buNone/>
              <a:tabLst>
                <a:tab pos="361950" algn="l"/>
              </a:tabLst>
            </a:pPr>
            <a:r>
              <a:rPr lang="el-GR" dirty="0">
                <a:solidFill>
                  <a:schemeClr val="accent1">
                    <a:lumMod val="50000"/>
                  </a:schemeClr>
                </a:solidFill>
              </a:rPr>
              <a:t>α</a:t>
            </a:r>
            <a:r>
              <a:rPr lang="el-GR" dirty="0" smtClean="0">
                <a:solidFill>
                  <a:schemeClr val="accent1">
                    <a:lumMod val="50000"/>
                  </a:schemeClr>
                </a:solidFill>
              </a:rPr>
              <a:t>. ανάδειξης υποψήφιων μελών του ΔΣ</a:t>
            </a:r>
          </a:p>
          <a:p>
            <a:pPr marL="0" indent="0">
              <a:lnSpc>
                <a:spcPct val="150000"/>
              </a:lnSpc>
              <a:buNone/>
              <a:tabLst>
                <a:tab pos="361950" algn="l"/>
              </a:tabLst>
            </a:pPr>
            <a:r>
              <a:rPr lang="el-GR" dirty="0">
                <a:solidFill>
                  <a:schemeClr val="accent1">
                    <a:lumMod val="50000"/>
                  </a:schemeClr>
                </a:solidFill>
              </a:rPr>
              <a:t>β</a:t>
            </a:r>
            <a:r>
              <a:rPr lang="el-GR" dirty="0" smtClean="0">
                <a:solidFill>
                  <a:schemeClr val="accent1">
                    <a:lumMod val="50000"/>
                  </a:schemeClr>
                </a:solidFill>
              </a:rPr>
              <a:t>. ελέγχου, και</a:t>
            </a:r>
          </a:p>
          <a:p>
            <a:pPr marL="0" indent="0">
              <a:lnSpc>
                <a:spcPct val="150000"/>
              </a:lnSpc>
              <a:buNone/>
              <a:tabLst>
                <a:tab pos="361950" algn="l"/>
              </a:tabLst>
            </a:pPr>
            <a:r>
              <a:rPr lang="el-GR" dirty="0" smtClean="0">
                <a:solidFill>
                  <a:schemeClr val="accent1">
                    <a:lumMod val="50000"/>
                  </a:schemeClr>
                </a:solidFill>
              </a:rPr>
              <a:t>γ. αμοιβών</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Επιτροπές του ΔΣ</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56</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Γ20</a:t>
            </a:r>
            <a:endParaRPr lang="el-GR" sz="2400" b="1" dirty="0"/>
          </a:p>
        </p:txBody>
      </p:sp>
    </p:spTree>
    <p:extLst>
      <p:ext uri="{BB962C8B-B14F-4D97-AF65-F5344CB8AC3E}">
        <p14:creationId xmlns:p14="http://schemas.microsoft.com/office/powerpoint/2010/main" val="307278105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smtClean="0">
                <a:solidFill>
                  <a:schemeClr val="accent1">
                    <a:lumMod val="50000"/>
                  </a:schemeClr>
                </a:solidFill>
              </a:rPr>
              <a:t>α. Ο καθορισμός κριτηρίων επιλογής και διαδικασιών διορισμού των μελών του ΔΣ.</a:t>
            </a:r>
          </a:p>
          <a:p>
            <a:pPr marL="0" indent="0">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Η υποβολή προτάσεων για την πολιτική ποικιλομορφίας, περιλαμβανομένης της ισορροπίας μεταξύ των φύλων.</a:t>
            </a:r>
          </a:p>
          <a:p>
            <a:pPr marL="0" indent="0">
              <a:buNone/>
              <a:tabLst>
                <a:tab pos="361950" algn="l"/>
              </a:tabLst>
            </a:pPr>
            <a:r>
              <a:rPr lang="el-GR" sz="2200" dirty="0" smtClean="0">
                <a:solidFill>
                  <a:schemeClr val="accent1">
                    <a:lumMod val="50000"/>
                  </a:schemeClr>
                </a:solidFill>
              </a:rPr>
              <a:t>γ. η περιοδική αξιολόγηση του μεγέθους και της σύνθεσης του ΔΣ.</a:t>
            </a:r>
          </a:p>
          <a:p>
            <a:pPr marL="0" indent="0">
              <a:buNone/>
              <a:tabLst>
                <a:tab pos="361950" algn="l"/>
              </a:tabLst>
            </a:pPr>
            <a:r>
              <a:rPr lang="el-GR" sz="2200" dirty="0">
                <a:solidFill>
                  <a:schemeClr val="accent1">
                    <a:lumMod val="50000"/>
                  </a:schemeClr>
                </a:solidFill>
              </a:rPr>
              <a:t>δ</a:t>
            </a:r>
            <a:r>
              <a:rPr lang="el-GR" sz="2200" dirty="0" smtClean="0">
                <a:solidFill>
                  <a:schemeClr val="accent1">
                    <a:lumMod val="50000"/>
                  </a:schemeClr>
                </a:solidFill>
              </a:rPr>
              <a:t>. η αξιολόγηση της υφιστάμενης ισορροπίας προσόντων, γνώσεων, απόψεων, εμπειρίας και φύλων, προς τον σκοπό υποβολής προτάσεων για την κάλυψη κενών θέσεων.</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Αρμοδιότητες επιτροπής ανάδειξης υποψηφιοτήτων</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Γ21</a:t>
            </a:r>
            <a:endParaRPr lang="el-GR" sz="2400" b="1" dirty="0"/>
          </a:p>
        </p:txBody>
      </p:sp>
    </p:spTree>
    <p:extLst>
      <p:ext uri="{BB962C8B-B14F-4D97-AF65-F5344CB8AC3E}">
        <p14:creationId xmlns:p14="http://schemas.microsoft.com/office/powerpoint/2010/main" val="114795454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smtClean="0">
                <a:solidFill>
                  <a:schemeClr val="accent1">
                    <a:lumMod val="50000"/>
                  </a:schemeClr>
                </a:solidFill>
              </a:rPr>
              <a:t>α. Η παρακολούθηση της διαδικασίας της χρηματοοικονομικής πληροφόρησης.</a:t>
            </a:r>
          </a:p>
          <a:p>
            <a:pPr marL="0" indent="0">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Η παρακολούθηση της αποτελεσματικής λειτουργίας του συστήματος εσωτερικού ελέγχου και του συστήματος διαχείρισης κινδύνων, καθώς και η παρακολούθηση της ορθής λειτουργίας της μονάδας των εσωτερικών ελεγκτών.</a:t>
            </a:r>
          </a:p>
          <a:p>
            <a:pPr marL="0" indent="0">
              <a:buNone/>
              <a:tabLst>
                <a:tab pos="361950" algn="l"/>
              </a:tabLst>
            </a:pPr>
            <a:r>
              <a:rPr lang="el-GR" sz="2200" dirty="0">
                <a:solidFill>
                  <a:schemeClr val="accent1">
                    <a:lumMod val="50000"/>
                  </a:schemeClr>
                </a:solidFill>
              </a:rPr>
              <a:t>γ</a:t>
            </a:r>
            <a:r>
              <a:rPr lang="el-GR" sz="2200" dirty="0" smtClean="0">
                <a:solidFill>
                  <a:schemeClr val="accent1">
                    <a:lumMod val="50000"/>
                  </a:schemeClr>
                </a:solidFill>
              </a:rPr>
              <a:t>. Η παρακολούθηση της πορείας του υποχρεωτικού ελέγχου σε ατομική και ενοποιημένη βάση.</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Υποχρεώσεις επιτροπής ελέγχου</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58</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Γ22</a:t>
            </a:r>
            <a:endParaRPr lang="el-GR" sz="2400" b="1" dirty="0"/>
          </a:p>
        </p:txBody>
      </p:sp>
    </p:spTree>
    <p:extLst>
      <p:ext uri="{BB962C8B-B14F-4D97-AF65-F5344CB8AC3E}">
        <p14:creationId xmlns:p14="http://schemas.microsoft.com/office/powerpoint/2010/main" val="82294045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a:solidFill>
                  <a:schemeClr val="accent1">
                    <a:lumMod val="50000"/>
                  </a:schemeClr>
                </a:solidFill>
              </a:rPr>
              <a:t>δ</a:t>
            </a:r>
            <a:r>
              <a:rPr lang="el-GR" sz="2200" dirty="0" smtClean="0">
                <a:solidFill>
                  <a:schemeClr val="accent1">
                    <a:lumMod val="50000"/>
                  </a:schemeClr>
                </a:solidFill>
              </a:rPr>
              <a:t>. Η ύπαρξη και διατήρηση αντικειμενικότητας και ανεξαρτησίας του νόμιμου ελεγκτή.</a:t>
            </a:r>
          </a:p>
          <a:p>
            <a:pPr marL="0" indent="0">
              <a:buNone/>
              <a:tabLst>
                <a:tab pos="361950" algn="l"/>
              </a:tabLst>
            </a:pPr>
            <a:r>
              <a:rPr lang="el-GR" sz="2200" dirty="0">
                <a:solidFill>
                  <a:schemeClr val="accent1">
                    <a:lumMod val="50000"/>
                  </a:schemeClr>
                </a:solidFill>
              </a:rPr>
              <a:t>ε</a:t>
            </a:r>
            <a:r>
              <a:rPr lang="el-GR" sz="2200" dirty="0" smtClean="0">
                <a:solidFill>
                  <a:schemeClr val="accent1">
                    <a:lumMod val="50000"/>
                  </a:schemeClr>
                </a:solidFill>
              </a:rPr>
              <a:t>. Η σύσταση προς το ΔΣ να προτείνει προς τη ΓΣ τον ορισμό του νόμιμου ελεγκτή.</a:t>
            </a:r>
          </a:p>
          <a:p>
            <a:pPr marL="0" indent="0">
              <a:buNone/>
              <a:tabLst>
                <a:tab pos="361950" algn="l"/>
              </a:tabLst>
            </a:pPr>
            <a:r>
              <a:rPr lang="el-GR" sz="2200" dirty="0">
                <a:solidFill>
                  <a:schemeClr val="accent1">
                    <a:lumMod val="50000"/>
                  </a:schemeClr>
                </a:solidFill>
              </a:rPr>
              <a:t>σ</a:t>
            </a:r>
            <a:r>
              <a:rPr lang="el-GR" sz="2200" dirty="0" smtClean="0">
                <a:solidFill>
                  <a:schemeClr val="accent1">
                    <a:lumMod val="50000"/>
                  </a:schemeClr>
                </a:solidFill>
              </a:rPr>
              <a:t>τ. Πρέπει να συνέρχεται τέσσερις φορές τον χρόνο και να συναντά τον τακτικό ελεγκτή χωρίς την παρουσία εκτελεστικών μελών, τουλάχιστον δύο φορές τον χρόνο.</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Υποχρεώσεις επιτροπής ελέγχου</a:t>
            </a:r>
            <a:br>
              <a:rPr lang="el-GR" sz="3600" dirty="0" smtClean="0">
                <a:solidFill>
                  <a:srgbClr val="FF0000"/>
                </a:solidFill>
              </a:rPr>
            </a:br>
            <a:r>
              <a:rPr lang="el-GR" sz="2600" dirty="0" smtClean="0">
                <a:solidFill>
                  <a:srgbClr val="FF0000"/>
                </a:solidFill>
              </a:rPr>
              <a:t>(συνέχεια)</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59</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Γ22</a:t>
            </a:r>
            <a:endParaRPr lang="el-GR" sz="2400" b="1" dirty="0"/>
          </a:p>
        </p:txBody>
      </p:sp>
    </p:spTree>
    <p:extLst>
      <p:ext uri="{BB962C8B-B14F-4D97-AF65-F5344CB8AC3E}">
        <p14:creationId xmlns:p14="http://schemas.microsoft.com/office/powerpoint/2010/main" val="295491968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dirty="0" smtClean="0">
                <a:solidFill>
                  <a:schemeClr val="accent1">
                    <a:lumMod val="50000"/>
                  </a:schemeClr>
                </a:solidFill>
              </a:rPr>
              <a:t>α. Η υποβολή προτάσεων στο ΔΣ για την αμοιβή κάθε εκτελεστικού μέλους.</a:t>
            </a:r>
          </a:p>
          <a:p>
            <a:pPr marL="0" indent="0">
              <a:buNone/>
              <a:tabLst>
                <a:tab pos="361950" algn="l"/>
              </a:tabLst>
            </a:pPr>
            <a:r>
              <a:rPr lang="el-GR" dirty="0">
                <a:solidFill>
                  <a:schemeClr val="accent1">
                    <a:lumMod val="50000"/>
                  </a:schemeClr>
                </a:solidFill>
              </a:rPr>
              <a:t>β</a:t>
            </a:r>
            <a:r>
              <a:rPr lang="el-GR" dirty="0" smtClean="0">
                <a:solidFill>
                  <a:schemeClr val="accent1">
                    <a:lumMod val="50000"/>
                  </a:schemeClr>
                </a:solidFill>
              </a:rPr>
              <a:t>. Η υποβολή προτάσεων στο ΔΣ για το μέγεθος των ετήσιων μεταβλητών αμοιβών στην επιχείρηση.</a:t>
            </a:r>
          </a:p>
          <a:p>
            <a:pPr marL="0" indent="0">
              <a:buNone/>
              <a:tabLst>
                <a:tab pos="361950" algn="l"/>
              </a:tabLst>
            </a:pPr>
            <a:r>
              <a:rPr lang="el-GR" dirty="0">
                <a:solidFill>
                  <a:schemeClr val="accent1">
                    <a:lumMod val="50000"/>
                  </a:schemeClr>
                </a:solidFill>
              </a:rPr>
              <a:t>γ</a:t>
            </a:r>
            <a:r>
              <a:rPr lang="el-GR" dirty="0" smtClean="0">
                <a:solidFill>
                  <a:schemeClr val="accent1">
                    <a:lumMod val="50000"/>
                  </a:schemeClr>
                </a:solidFill>
              </a:rPr>
              <a:t>. Η υποβολή προτάσεων για τη χορήγηση </a:t>
            </a:r>
            <a:r>
              <a:rPr lang="en-GB" dirty="0" smtClean="0">
                <a:solidFill>
                  <a:schemeClr val="accent1">
                    <a:lumMod val="50000"/>
                  </a:schemeClr>
                </a:solidFill>
              </a:rPr>
              <a:t>stock options </a:t>
            </a:r>
            <a:r>
              <a:rPr lang="el-GR" dirty="0" smtClean="0">
                <a:solidFill>
                  <a:schemeClr val="accent1">
                    <a:lumMod val="50000"/>
                  </a:schemeClr>
                </a:solidFill>
              </a:rPr>
              <a:t>ή μετοχών.</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Υποχρεώσεις επιτροπής αμοιβών</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Γ23</a:t>
            </a:r>
            <a:endParaRPr lang="el-GR" sz="2400" b="1" dirty="0"/>
          </a:p>
        </p:txBody>
      </p:sp>
    </p:spTree>
    <p:extLst>
      <p:ext uri="{BB962C8B-B14F-4D97-AF65-F5344CB8AC3E}">
        <p14:creationId xmlns:p14="http://schemas.microsoft.com/office/powerpoint/2010/main" val="389845789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dirty="0">
                <a:solidFill>
                  <a:schemeClr val="accent1">
                    <a:lumMod val="50000"/>
                  </a:schemeClr>
                </a:solidFill>
              </a:rPr>
              <a:t>δ</a:t>
            </a:r>
            <a:r>
              <a:rPr lang="el-GR" dirty="0" smtClean="0">
                <a:solidFill>
                  <a:schemeClr val="accent1">
                    <a:lumMod val="50000"/>
                  </a:schemeClr>
                </a:solidFill>
              </a:rPr>
              <a:t>. Η υποβολή προτεινόμενων στόχων απόδοσης σχετικά με τις μεταβλητές αμοιβές μελών ΔΣ.</a:t>
            </a:r>
          </a:p>
          <a:p>
            <a:pPr marL="0" indent="0">
              <a:buNone/>
              <a:tabLst>
                <a:tab pos="361950" algn="l"/>
              </a:tabLst>
            </a:pPr>
            <a:r>
              <a:rPr lang="el-GR" dirty="0" smtClean="0">
                <a:solidFill>
                  <a:schemeClr val="accent1">
                    <a:lumMod val="50000"/>
                  </a:schemeClr>
                </a:solidFill>
              </a:rPr>
              <a:t>ε. Η τακτική επανεξέταση του μισθού των εκτελεστικών μελών.</a:t>
            </a:r>
          </a:p>
          <a:p>
            <a:pPr marL="0" indent="0">
              <a:buNone/>
              <a:tabLst>
                <a:tab pos="361950" algn="l"/>
              </a:tabLst>
            </a:pPr>
            <a:r>
              <a:rPr lang="el-GR" dirty="0">
                <a:solidFill>
                  <a:schemeClr val="accent1">
                    <a:lumMod val="50000"/>
                  </a:schemeClr>
                </a:solidFill>
              </a:rPr>
              <a:t>σ</a:t>
            </a:r>
            <a:r>
              <a:rPr lang="el-GR" dirty="0" smtClean="0">
                <a:solidFill>
                  <a:schemeClr val="accent1">
                    <a:lumMod val="50000"/>
                  </a:schemeClr>
                </a:solidFill>
              </a:rPr>
              <a:t>τ. Η υποβολή προτάσεων στο ΔΣ για οποιαδήποτε επιχειρησιακή πολιτική αμοιβών.</a:t>
            </a:r>
          </a:p>
          <a:p>
            <a:pPr marL="0" indent="0">
              <a:buNone/>
              <a:tabLst>
                <a:tab pos="361950" algn="l"/>
              </a:tabLst>
            </a:pPr>
            <a:r>
              <a:rPr lang="el-GR" dirty="0">
                <a:solidFill>
                  <a:schemeClr val="accent1">
                    <a:lumMod val="50000"/>
                  </a:schemeClr>
                </a:solidFill>
              </a:rPr>
              <a:t>ζ</a:t>
            </a:r>
            <a:r>
              <a:rPr lang="el-GR" dirty="0" smtClean="0">
                <a:solidFill>
                  <a:schemeClr val="accent1">
                    <a:lumMod val="50000"/>
                  </a:schemeClr>
                </a:solidFill>
              </a:rPr>
              <a:t>. Η εξέταση της ετήσιας έκθεσης αμοιβών.</a:t>
            </a:r>
          </a:p>
          <a:p>
            <a:pPr marL="0" indent="0">
              <a:buNone/>
              <a:tabLst>
                <a:tab pos="361950" algn="l"/>
              </a:tabLst>
            </a:pPr>
            <a:endParaRPr lang="el-GR" sz="20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Υποχρεώσεις επιτροπής αμοιβών</a:t>
            </a:r>
            <a:br>
              <a:rPr lang="el-GR" sz="3600" dirty="0" smtClean="0">
                <a:solidFill>
                  <a:srgbClr val="FF0000"/>
                </a:solidFill>
              </a:rPr>
            </a:br>
            <a:r>
              <a:rPr lang="el-GR" sz="2600" dirty="0" smtClean="0">
                <a:solidFill>
                  <a:srgbClr val="FF0000"/>
                </a:solidFill>
              </a:rPr>
              <a:t>(συνέχεια)</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Γ23</a:t>
            </a:r>
            <a:endParaRPr lang="el-GR" sz="2400" b="1" dirty="0"/>
          </a:p>
        </p:txBody>
      </p:sp>
    </p:spTree>
    <p:extLst>
      <p:ext uri="{BB962C8B-B14F-4D97-AF65-F5344CB8AC3E}">
        <p14:creationId xmlns:p14="http://schemas.microsoft.com/office/powerpoint/2010/main" val="46259524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smtClean="0">
                <a:solidFill>
                  <a:schemeClr val="accent1">
                    <a:lumMod val="50000"/>
                  </a:schemeClr>
                </a:solidFill>
              </a:rPr>
              <a:t>Κατηγοριοποιούνται σε δύο ομάδες:</a:t>
            </a:r>
          </a:p>
          <a:p>
            <a:pPr marL="0" indent="0">
              <a:lnSpc>
                <a:spcPct val="150000"/>
              </a:lnSpc>
              <a:buNone/>
              <a:tabLst>
                <a:tab pos="361950" algn="l"/>
              </a:tabLst>
            </a:pPr>
            <a:r>
              <a:rPr lang="el-GR" dirty="0">
                <a:solidFill>
                  <a:schemeClr val="accent1">
                    <a:lumMod val="50000"/>
                  </a:schemeClr>
                </a:solidFill>
              </a:rPr>
              <a:t>α</a:t>
            </a:r>
            <a:r>
              <a:rPr lang="el-GR" dirty="0" smtClean="0">
                <a:solidFill>
                  <a:schemeClr val="accent1">
                    <a:lumMod val="50000"/>
                  </a:schemeClr>
                </a:solidFill>
              </a:rPr>
              <a:t>. η πρώτη περιλαμβάνει ρυθμίσεις για τον εσωτερικό κανονισμό λειτουργίας (ΕΚΛ) και τη δήλωση εταιρικής διακυβέρνησης.</a:t>
            </a:r>
          </a:p>
          <a:p>
            <a:pPr marL="0" indent="0">
              <a:lnSpc>
                <a:spcPct val="150000"/>
              </a:lnSpc>
              <a:buNone/>
              <a:tabLst>
                <a:tab pos="361950" algn="l"/>
              </a:tabLst>
            </a:pPr>
            <a:r>
              <a:rPr lang="el-GR" dirty="0">
                <a:solidFill>
                  <a:schemeClr val="accent1">
                    <a:lumMod val="50000"/>
                  </a:schemeClr>
                </a:solidFill>
              </a:rPr>
              <a:t>β</a:t>
            </a:r>
            <a:r>
              <a:rPr lang="el-GR" dirty="0" smtClean="0">
                <a:solidFill>
                  <a:schemeClr val="accent1">
                    <a:lumMod val="50000"/>
                  </a:schemeClr>
                </a:solidFill>
              </a:rPr>
              <a:t>. η δεύτερη περιέχει ρυθμίσεις για τη συγκρότηση ειδικών υπηρεσιών-μονάδων εντός της εταιρείας.</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Ρυθμίσεις του ν.3016/2002 για την εσωτερική οργάνωση της εταιρείας</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Δ1</a:t>
            </a:r>
            <a:endParaRPr lang="el-GR" sz="2400" b="1" dirty="0"/>
          </a:p>
        </p:txBody>
      </p:sp>
    </p:spTree>
    <p:extLst>
      <p:ext uri="{BB962C8B-B14F-4D97-AF65-F5344CB8AC3E}">
        <p14:creationId xmlns:p14="http://schemas.microsoft.com/office/powerpoint/2010/main" val="428380783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100" dirty="0">
                <a:solidFill>
                  <a:schemeClr val="accent1">
                    <a:lumMod val="50000"/>
                  </a:schemeClr>
                </a:solidFill>
              </a:rPr>
              <a:t>α</a:t>
            </a:r>
            <a:r>
              <a:rPr lang="el-GR" sz="2100" dirty="0" smtClean="0">
                <a:solidFill>
                  <a:schemeClr val="accent1">
                    <a:lumMod val="50000"/>
                  </a:schemeClr>
                </a:solidFill>
              </a:rPr>
              <a:t>. τη διάρθρωση των υπηρεσιών της εταιρείας, τα αντικείμενά τους, καθώς και τη σχέση των υπηρεσιών μεταξύ τους, με την εκτελεστική διοίκηση και το ΔΣ.</a:t>
            </a:r>
          </a:p>
          <a:p>
            <a:pPr marL="0" indent="0">
              <a:lnSpc>
                <a:spcPct val="150000"/>
              </a:lnSpc>
              <a:buNone/>
              <a:tabLst>
                <a:tab pos="361950" algn="l"/>
              </a:tabLst>
            </a:pPr>
            <a:r>
              <a:rPr lang="el-GR" sz="2100" dirty="0">
                <a:solidFill>
                  <a:schemeClr val="accent1">
                    <a:lumMod val="50000"/>
                  </a:schemeClr>
                </a:solidFill>
              </a:rPr>
              <a:t>β</a:t>
            </a:r>
            <a:r>
              <a:rPr lang="el-GR" sz="2100" dirty="0" smtClean="0">
                <a:solidFill>
                  <a:schemeClr val="accent1">
                    <a:lumMod val="50000"/>
                  </a:schemeClr>
                </a:solidFill>
              </a:rPr>
              <a:t>. τις αρμοδιότητες των εκτελεστικών και μη εκτελεστικών μελών του ΔΣ.</a:t>
            </a:r>
          </a:p>
          <a:p>
            <a:pPr marL="0" indent="0">
              <a:lnSpc>
                <a:spcPct val="150000"/>
              </a:lnSpc>
              <a:buNone/>
              <a:tabLst>
                <a:tab pos="361950" algn="l"/>
              </a:tabLst>
            </a:pPr>
            <a:r>
              <a:rPr lang="el-GR" sz="2100" dirty="0" smtClean="0">
                <a:solidFill>
                  <a:schemeClr val="accent1">
                    <a:lumMod val="50000"/>
                  </a:schemeClr>
                </a:solidFill>
              </a:rPr>
              <a:t>γ. τις διαδικασίες πρόσληψης των διευθυντικών στελεχών και αξιολόγησης της απόδοσής τους.</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ΕΚΛ περιλαμβάνει κατ’ ελάχιστον…</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Δ2</a:t>
            </a:r>
            <a:endParaRPr lang="el-GR" sz="2400" b="1" dirty="0"/>
          </a:p>
        </p:txBody>
      </p:sp>
    </p:spTree>
    <p:extLst>
      <p:ext uri="{BB962C8B-B14F-4D97-AF65-F5344CB8AC3E}">
        <p14:creationId xmlns:p14="http://schemas.microsoft.com/office/powerpoint/2010/main" val="409639587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200" dirty="0">
                <a:solidFill>
                  <a:schemeClr val="accent1">
                    <a:lumMod val="50000"/>
                  </a:schemeClr>
                </a:solidFill>
              </a:rPr>
              <a:t>δ</a:t>
            </a:r>
            <a:r>
              <a:rPr lang="el-GR" sz="2200" dirty="0" smtClean="0">
                <a:solidFill>
                  <a:schemeClr val="accent1">
                    <a:lumMod val="50000"/>
                  </a:schemeClr>
                </a:solidFill>
              </a:rPr>
              <a:t>. τις διαδικασίες παρακολούθησης των συναλλαγών σε κινητές αξίες της εταιρείας ή συνδεδεμένων επιχειρήσεων, που διαπραγματεύονται σε οργανωμένη αγορά από εργαζόμενους οι οποίοι έχουν πρόσβαση σε προνομιακές πληροφορίες ή ασκούν διευθυντικά καθήκοντα ή έχουν στενό δεσμό με τα πρόσωπα αυτά.</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ΕΚΛ περιλαμβάνει κατ’ ελάχιστον…</a:t>
            </a:r>
            <a:br>
              <a:rPr lang="el-GR" sz="3600" dirty="0" smtClean="0">
                <a:solidFill>
                  <a:srgbClr val="FF0000"/>
                </a:solidFill>
              </a:rPr>
            </a:br>
            <a:r>
              <a:rPr lang="el-GR" sz="2600" dirty="0" smtClean="0">
                <a:solidFill>
                  <a:srgbClr val="FF0000"/>
                </a:solidFill>
              </a:rPr>
              <a:t>(συνέχεια)</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64</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Δ2</a:t>
            </a:r>
            <a:endParaRPr lang="el-GR" sz="2400" b="1" dirty="0"/>
          </a:p>
        </p:txBody>
      </p:sp>
    </p:spTree>
    <p:extLst>
      <p:ext uri="{BB962C8B-B14F-4D97-AF65-F5344CB8AC3E}">
        <p14:creationId xmlns:p14="http://schemas.microsoft.com/office/powerpoint/2010/main" val="310788553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200" dirty="0">
                <a:solidFill>
                  <a:schemeClr val="accent1">
                    <a:lumMod val="50000"/>
                  </a:schemeClr>
                </a:solidFill>
              </a:rPr>
              <a:t>ε</a:t>
            </a:r>
            <a:r>
              <a:rPr lang="el-GR" sz="2200" dirty="0" smtClean="0">
                <a:solidFill>
                  <a:schemeClr val="accent1">
                    <a:lumMod val="50000"/>
                  </a:schemeClr>
                </a:solidFill>
              </a:rPr>
              <a:t>. τις διαδικασίες παρακολούθησης άλλων οικονομικών δραστηριοτήτων των προσώπων που ασκούν διευθυντικά καθήκοντα.</a:t>
            </a:r>
          </a:p>
          <a:p>
            <a:pPr marL="0" indent="0">
              <a:lnSpc>
                <a:spcPct val="150000"/>
              </a:lnSpc>
              <a:buNone/>
              <a:tabLst>
                <a:tab pos="361950" algn="l"/>
              </a:tabLst>
            </a:pPr>
            <a:r>
              <a:rPr lang="el-GR" sz="2200" dirty="0">
                <a:solidFill>
                  <a:schemeClr val="accent1">
                    <a:lumMod val="50000"/>
                  </a:schemeClr>
                </a:solidFill>
              </a:rPr>
              <a:t>σ</a:t>
            </a:r>
            <a:r>
              <a:rPr lang="el-GR" sz="2200" dirty="0" smtClean="0">
                <a:solidFill>
                  <a:schemeClr val="accent1">
                    <a:lumMod val="50000"/>
                  </a:schemeClr>
                </a:solidFill>
              </a:rPr>
              <a:t>τ. τις διαδικασίες δημόσιας γνωστοποίησης συναλλαγών.</a:t>
            </a:r>
          </a:p>
          <a:p>
            <a:pPr marL="0" indent="0">
              <a:lnSpc>
                <a:spcPct val="150000"/>
              </a:lnSpc>
              <a:buNone/>
              <a:tabLst>
                <a:tab pos="361950" algn="l"/>
              </a:tabLst>
            </a:pPr>
            <a:r>
              <a:rPr lang="el-GR" sz="2200" dirty="0">
                <a:solidFill>
                  <a:schemeClr val="accent1">
                    <a:lumMod val="50000"/>
                  </a:schemeClr>
                </a:solidFill>
              </a:rPr>
              <a:t>ζ</a:t>
            </a:r>
            <a:r>
              <a:rPr lang="el-GR" sz="2200" dirty="0" smtClean="0">
                <a:solidFill>
                  <a:schemeClr val="accent1">
                    <a:lumMod val="50000"/>
                  </a:schemeClr>
                </a:solidFill>
              </a:rPr>
              <a:t>. τους κανόνες που διέπουν τις συναλλαγές μεταξύ συνδεδεμένων εταιρειών.</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Ο ΕΚΛ περιλαμβάνει κατ’ ελάχιστον…</a:t>
            </a:r>
            <a:br>
              <a:rPr lang="el-GR" sz="3600" dirty="0" smtClean="0">
                <a:solidFill>
                  <a:srgbClr val="FF0000"/>
                </a:solidFill>
              </a:rPr>
            </a:br>
            <a:r>
              <a:rPr lang="el-GR" sz="2600" dirty="0" smtClean="0">
                <a:solidFill>
                  <a:srgbClr val="FF0000"/>
                </a:solidFill>
              </a:rPr>
              <a:t>(συνέχεια)</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65</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Δ2</a:t>
            </a:r>
            <a:endParaRPr lang="el-GR" sz="2400" b="1" dirty="0"/>
          </a:p>
        </p:txBody>
      </p:sp>
    </p:spTree>
    <p:extLst>
      <p:ext uri="{BB962C8B-B14F-4D97-AF65-F5344CB8AC3E}">
        <p14:creationId xmlns:p14="http://schemas.microsoft.com/office/powerpoint/2010/main" val="45624590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a:solidFill>
                  <a:schemeClr val="accent1">
                    <a:lumMod val="50000"/>
                  </a:schemeClr>
                </a:solidFill>
              </a:rPr>
              <a:t>α</a:t>
            </a:r>
            <a:r>
              <a:rPr lang="el-GR" sz="2200" dirty="0" smtClean="0">
                <a:solidFill>
                  <a:schemeClr val="accent1">
                    <a:lumMod val="50000"/>
                  </a:schemeClr>
                </a:solidFill>
              </a:rPr>
              <a:t>. Σύντομη περιγραφή του τρόπου λειτουργίας του ΔΣ.</a:t>
            </a:r>
          </a:p>
          <a:p>
            <a:pPr marL="0" indent="0">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Πληροφορίες για τα μέλη του ΔΣ.</a:t>
            </a:r>
          </a:p>
          <a:p>
            <a:pPr marL="0" indent="0">
              <a:buNone/>
              <a:tabLst>
                <a:tab pos="361950" algn="l"/>
              </a:tabLst>
            </a:pPr>
            <a:r>
              <a:rPr lang="el-GR" sz="2200" dirty="0">
                <a:solidFill>
                  <a:schemeClr val="accent1">
                    <a:lumMod val="50000"/>
                  </a:schemeClr>
                </a:solidFill>
              </a:rPr>
              <a:t>γ</a:t>
            </a:r>
            <a:r>
              <a:rPr lang="el-GR" sz="2200" dirty="0" smtClean="0">
                <a:solidFill>
                  <a:schemeClr val="accent1">
                    <a:lumMod val="50000"/>
                  </a:schemeClr>
                </a:solidFill>
              </a:rPr>
              <a:t>. Αναφορά στις εξωτερικές επαγγελματικές δεσμεύσεις των μελών του ΔΣ.</a:t>
            </a:r>
          </a:p>
          <a:p>
            <a:pPr marL="0" indent="0">
              <a:buNone/>
              <a:tabLst>
                <a:tab pos="361950" algn="l"/>
              </a:tabLst>
            </a:pPr>
            <a:r>
              <a:rPr lang="el-GR" sz="2200" dirty="0">
                <a:solidFill>
                  <a:schemeClr val="accent1">
                    <a:lumMod val="50000"/>
                  </a:schemeClr>
                </a:solidFill>
              </a:rPr>
              <a:t>δ</a:t>
            </a:r>
            <a:r>
              <a:rPr lang="el-GR" sz="2200" dirty="0" smtClean="0">
                <a:solidFill>
                  <a:schemeClr val="accent1">
                    <a:lumMod val="50000"/>
                  </a:schemeClr>
                </a:solidFill>
              </a:rPr>
              <a:t>. Πληροφορίες σχετικά με τις αμοιβές των μελών του ΔΣ.</a:t>
            </a:r>
          </a:p>
          <a:p>
            <a:pPr marL="0" indent="0">
              <a:buNone/>
              <a:tabLst>
                <a:tab pos="361950" algn="l"/>
              </a:tabLst>
            </a:pPr>
            <a:r>
              <a:rPr lang="el-GR" sz="2200" dirty="0">
                <a:solidFill>
                  <a:schemeClr val="accent1">
                    <a:lumMod val="50000"/>
                  </a:schemeClr>
                </a:solidFill>
              </a:rPr>
              <a:t>ε</a:t>
            </a:r>
            <a:r>
              <a:rPr lang="el-GR" sz="2200" dirty="0" smtClean="0">
                <a:solidFill>
                  <a:schemeClr val="accent1">
                    <a:lumMod val="50000"/>
                  </a:schemeClr>
                </a:solidFill>
              </a:rPr>
              <a:t>. Ειδική αναφορά στην πολιτική ποικιλομορφίας, στο ποσοστό εκπροσώπησης κάθε φύλου και στα μέτρα εξασφάλισης επαρκούς πληροφόρησης για τις συναλλαγές συνδεδεμένων μερών.</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Περιεχόμενο της δήλωσης </a:t>
            </a:r>
            <a:br>
              <a:rPr lang="el-GR" sz="3600" dirty="0" smtClean="0">
                <a:solidFill>
                  <a:srgbClr val="FF0000"/>
                </a:solidFill>
              </a:rPr>
            </a:br>
            <a:r>
              <a:rPr lang="el-GR" sz="3600" dirty="0" smtClean="0">
                <a:solidFill>
                  <a:srgbClr val="FF0000"/>
                </a:solidFill>
              </a:rPr>
              <a:t>εταιρικής διακυβέρνησης</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66</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Δ3</a:t>
            </a:r>
            <a:endParaRPr lang="el-GR" sz="2400" b="1" dirty="0"/>
          </a:p>
        </p:txBody>
      </p:sp>
    </p:spTree>
    <p:extLst>
      <p:ext uri="{BB962C8B-B14F-4D97-AF65-F5344CB8AC3E}">
        <p14:creationId xmlns:p14="http://schemas.microsoft.com/office/powerpoint/2010/main" val="49100177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a:solidFill>
                  <a:schemeClr val="accent1">
                    <a:lumMod val="50000"/>
                  </a:schemeClr>
                </a:solidFill>
              </a:rPr>
              <a:t>α</a:t>
            </a:r>
            <a:r>
              <a:rPr lang="el-GR" sz="2200" dirty="0" smtClean="0">
                <a:solidFill>
                  <a:schemeClr val="accent1">
                    <a:lumMod val="50000"/>
                  </a:schemeClr>
                </a:solidFill>
              </a:rPr>
              <a:t>. Δημιουργείται με βάση σχετική πρόβλεψη του ΕΚΛ και εποπτεύεται από την επιτροπή ελέγχου.</a:t>
            </a:r>
          </a:p>
          <a:p>
            <a:pPr marL="0" indent="0">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Οι εσωτερικοί ελεγκτές διορίζονται από το ΔΣ, είναι πλήρους και αποκλειστικής απασχόλησης και δεν υπάγονται σε καμία άλλη υπηρεσιακή μονάδα.</a:t>
            </a:r>
          </a:p>
          <a:p>
            <a:pPr marL="0" indent="0">
              <a:buNone/>
              <a:tabLst>
                <a:tab pos="361950" algn="l"/>
              </a:tabLst>
            </a:pPr>
            <a:r>
              <a:rPr lang="el-GR" sz="2200" dirty="0">
                <a:solidFill>
                  <a:schemeClr val="accent1">
                    <a:lumMod val="50000"/>
                  </a:schemeClr>
                </a:solidFill>
              </a:rPr>
              <a:t>γ</a:t>
            </a:r>
            <a:r>
              <a:rPr lang="el-GR" sz="2200" dirty="0" smtClean="0">
                <a:solidFill>
                  <a:schemeClr val="accent1">
                    <a:lumMod val="50000"/>
                  </a:schemeClr>
                </a:solidFill>
              </a:rPr>
              <a:t>. Δεν μπορούν να οριστούν εσωτερικοί ελεγκτές μέλη του ΔΣ, διευθυντικά στελέχη που έχουν και άλλες αρμοδιότητες ή συγγενείς των ανωτέρω μέχρι β’ βαθμού.</a:t>
            </a: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Μονάδα εσωτερικού ελέγχου (ΜΕΕ)</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67</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Δ4</a:t>
            </a:r>
            <a:endParaRPr lang="el-GR" sz="2400" b="1" dirty="0"/>
          </a:p>
        </p:txBody>
      </p:sp>
    </p:spTree>
    <p:extLst>
      <p:ext uri="{BB962C8B-B14F-4D97-AF65-F5344CB8AC3E}">
        <p14:creationId xmlns:p14="http://schemas.microsoft.com/office/powerpoint/2010/main" val="263646721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1900" dirty="0">
                <a:solidFill>
                  <a:schemeClr val="accent1">
                    <a:lumMod val="50000"/>
                  </a:schemeClr>
                </a:solidFill>
              </a:rPr>
              <a:t>α</a:t>
            </a:r>
            <a:r>
              <a:rPr lang="el-GR" sz="1900" dirty="0" smtClean="0">
                <a:solidFill>
                  <a:schemeClr val="accent1">
                    <a:lumMod val="50000"/>
                  </a:schemeClr>
                </a:solidFill>
              </a:rPr>
              <a:t>. Παρακολουθεί την εφαρμογή του ΕΚΛ και του καταστατικού της εταιρείας.</a:t>
            </a:r>
          </a:p>
          <a:p>
            <a:pPr marL="0" indent="0">
              <a:buNone/>
              <a:tabLst>
                <a:tab pos="361950" algn="l"/>
              </a:tabLst>
            </a:pPr>
            <a:r>
              <a:rPr lang="el-GR" sz="1900" dirty="0">
                <a:solidFill>
                  <a:schemeClr val="accent1">
                    <a:lumMod val="50000"/>
                  </a:schemeClr>
                </a:solidFill>
              </a:rPr>
              <a:t>β</a:t>
            </a:r>
            <a:r>
              <a:rPr lang="el-GR" sz="1900" dirty="0" smtClean="0">
                <a:solidFill>
                  <a:schemeClr val="accent1">
                    <a:lumMod val="50000"/>
                  </a:schemeClr>
                </a:solidFill>
              </a:rPr>
              <a:t>. Αναφέρει στο ΔΣ περιπτώσεις σύγκρουσης συμφερόντων των μελών του ΔΣ ή των διευθυντικών στελεχών με τα συμφέροντα της εταιρείας.</a:t>
            </a:r>
          </a:p>
          <a:p>
            <a:pPr marL="0" indent="0">
              <a:buNone/>
              <a:tabLst>
                <a:tab pos="361950" algn="l"/>
              </a:tabLst>
            </a:pPr>
            <a:r>
              <a:rPr lang="el-GR" sz="1900" dirty="0">
                <a:solidFill>
                  <a:schemeClr val="accent1">
                    <a:lumMod val="50000"/>
                  </a:schemeClr>
                </a:solidFill>
              </a:rPr>
              <a:t>γ</a:t>
            </a:r>
            <a:r>
              <a:rPr lang="el-GR" sz="1900" dirty="0" smtClean="0">
                <a:solidFill>
                  <a:schemeClr val="accent1">
                    <a:lumMod val="50000"/>
                  </a:schemeClr>
                </a:solidFill>
              </a:rPr>
              <a:t>. Ελέγχει την τήρηση των δεσμεύσεων σχετικά με τη χρήση των κεφαλαίων που αντλήθηκαν από το χρηματιστήριο.</a:t>
            </a:r>
          </a:p>
          <a:p>
            <a:pPr marL="0" indent="0">
              <a:buNone/>
              <a:tabLst>
                <a:tab pos="361950" algn="l"/>
              </a:tabLst>
            </a:pPr>
            <a:r>
              <a:rPr lang="el-GR" sz="1900" dirty="0">
                <a:solidFill>
                  <a:schemeClr val="accent1">
                    <a:lumMod val="50000"/>
                  </a:schemeClr>
                </a:solidFill>
              </a:rPr>
              <a:t>δ</a:t>
            </a:r>
            <a:r>
              <a:rPr lang="el-GR" sz="1900" dirty="0" smtClean="0">
                <a:solidFill>
                  <a:schemeClr val="accent1">
                    <a:lumMod val="50000"/>
                  </a:schemeClr>
                </a:solidFill>
              </a:rPr>
              <a:t>. Ελέγχει τη νομιμότητα των αμοιβών και των πάσης φύσεως παροχών προς τα μέλη της διοίκησης.</a:t>
            </a:r>
          </a:p>
          <a:p>
            <a:pPr marL="0" indent="0">
              <a:buNone/>
              <a:tabLst>
                <a:tab pos="361950" algn="l"/>
              </a:tabLst>
            </a:pPr>
            <a:r>
              <a:rPr lang="el-GR" sz="1900" dirty="0">
                <a:solidFill>
                  <a:schemeClr val="accent1">
                    <a:lumMod val="50000"/>
                  </a:schemeClr>
                </a:solidFill>
              </a:rPr>
              <a:t>ε</a:t>
            </a:r>
            <a:r>
              <a:rPr lang="el-GR" sz="1900" dirty="0" smtClean="0">
                <a:solidFill>
                  <a:schemeClr val="accent1">
                    <a:lumMod val="50000"/>
                  </a:schemeClr>
                </a:solidFill>
              </a:rPr>
              <a:t>. Ελέγχει τις σχέσεις και συναλλαγές της εταιρείας με τις συνδεδεμένες με αυτήν εταιρείες.</a:t>
            </a:r>
          </a:p>
          <a:p>
            <a:pPr marL="0" indent="0">
              <a:buNone/>
              <a:tabLst>
                <a:tab pos="361950" algn="l"/>
              </a:tabLst>
            </a:pPr>
            <a:endParaRPr lang="el-GR" sz="19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Αρμοδιότητες της ΜΕΕ</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68</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Δ5</a:t>
            </a:r>
            <a:endParaRPr lang="el-GR" sz="2400" b="1" dirty="0"/>
          </a:p>
        </p:txBody>
      </p:sp>
    </p:spTree>
    <p:extLst>
      <p:ext uri="{BB962C8B-B14F-4D97-AF65-F5344CB8AC3E}">
        <p14:creationId xmlns:p14="http://schemas.microsoft.com/office/powerpoint/2010/main" val="291170285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dirty="0" smtClean="0">
                <a:solidFill>
                  <a:schemeClr val="accent1">
                    <a:lumMod val="50000"/>
                  </a:schemeClr>
                </a:solidFill>
              </a:rPr>
              <a:t>Κατά την άσκηση των καθηκόντων τους οι εσωτερικοί ελεγκτές δικαιούνται να λάβουν γνώση οποιουδήποτε βιβλίου, εγγράφου, αρχείου, τραπεζικού λογαριασμού και χαρτιφυλακίου της εταιρείας και να έχουν πρόσβαση σε οποιαδήποτε υπηρεσία της εταιρείας.</a:t>
            </a:r>
          </a:p>
          <a:p>
            <a:pPr marL="0" indent="0">
              <a:buNone/>
              <a:tabLst>
                <a:tab pos="361950" algn="l"/>
              </a:tabLst>
            </a:pPr>
            <a:endParaRPr lang="el-GR" sz="19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Δικαιώματα εσωτερικών ελεγκτών</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69</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Δ6</a:t>
            </a:r>
            <a:endParaRPr lang="el-GR" sz="2400" b="1" dirty="0"/>
          </a:p>
        </p:txBody>
      </p:sp>
    </p:spTree>
    <p:extLst>
      <p:ext uri="{BB962C8B-B14F-4D97-AF65-F5344CB8AC3E}">
        <p14:creationId xmlns:p14="http://schemas.microsoft.com/office/powerpoint/2010/main" val="204570898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100" dirty="0">
                <a:solidFill>
                  <a:schemeClr val="accent1">
                    <a:lumMod val="50000"/>
                  </a:schemeClr>
                </a:solidFill>
              </a:rPr>
              <a:t>α</a:t>
            </a:r>
            <a:r>
              <a:rPr lang="el-GR" sz="2100" dirty="0" smtClean="0">
                <a:solidFill>
                  <a:schemeClr val="accent1">
                    <a:lumMod val="50000"/>
                  </a:schemeClr>
                </a:solidFill>
              </a:rPr>
              <a:t>. Ενημερώνουν εγγράφως, μια φορά τουλάχιστον το τρίμηνο, το ΔΣ για τον διενεργούμενο από αυτούς έλεγχο.</a:t>
            </a:r>
          </a:p>
          <a:p>
            <a:pPr marL="0" indent="0">
              <a:lnSpc>
                <a:spcPct val="150000"/>
              </a:lnSpc>
              <a:buNone/>
              <a:tabLst>
                <a:tab pos="361950" algn="l"/>
              </a:tabLst>
            </a:pPr>
            <a:r>
              <a:rPr lang="el-GR" sz="2100" dirty="0">
                <a:solidFill>
                  <a:schemeClr val="accent1">
                    <a:lumMod val="50000"/>
                  </a:schemeClr>
                </a:solidFill>
              </a:rPr>
              <a:t>β</a:t>
            </a:r>
            <a:r>
              <a:rPr lang="el-GR" sz="2100" dirty="0" smtClean="0">
                <a:solidFill>
                  <a:schemeClr val="accent1">
                    <a:lumMod val="50000"/>
                  </a:schemeClr>
                </a:solidFill>
              </a:rPr>
              <a:t>. Παρίστανται κατά τις ΓΣ των μετόχων.</a:t>
            </a:r>
          </a:p>
          <a:p>
            <a:pPr marL="0" indent="0">
              <a:lnSpc>
                <a:spcPct val="150000"/>
              </a:lnSpc>
              <a:buNone/>
              <a:tabLst>
                <a:tab pos="361950" algn="l"/>
              </a:tabLst>
            </a:pPr>
            <a:r>
              <a:rPr lang="el-GR" sz="2100" dirty="0">
                <a:solidFill>
                  <a:schemeClr val="accent1">
                    <a:lumMod val="50000"/>
                  </a:schemeClr>
                </a:solidFill>
              </a:rPr>
              <a:t>γ</a:t>
            </a:r>
            <a:r>
              <a:rPr lang="el-GR" sz="2100" dirty="0" smtClean="0">
                <a:solidFill>
                  <a:schemeClr val="accent1">
                    <a:lumMod val="50000"/>
                  </a:schemeClr>
                </a:solidFill>
              </a:rPr>
              <a:t>. Παρέχουν, μετά από έγκριση του ΔΣ, οποιαδήποτε πληροφορία ζητηθεί εγγράφως από τις εποπτικές αρχές, συνεργάζονται με αυτές και διευκολύνουν με κάθε δυνατό τρόπο το έργο τους.</a:t>
            </a:r>
          </a:p>
          <a:p>
            <a:pPr marL="0" indent="0">
              <a:buNone/>
              <a:tabLst>
                <a:tab pos="361950" algn="l"/>
              </a:tabLst>
            </a:pPr>
            <a:endParaRPr lang="el-GR" sz="19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Υποχρεώσεις εσωτερικών ελεγκτών</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70</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Δ7</a:t>
            </a:r>
            <a:endParaRPr lang="el-GR" sz="2400" b="1" dirty="0"/>
          </a:p>
        </p:txBody>
      </p:sp>
    </p:spTree>
    <p:extLst>
      <p:ext uri="{BB962C8B-B14F-4D97-AF65-F5344CB8AC3E}">
        <p14:creationId xmlns:p14="http://schemas.microsoft.com/office/powerpoint/2010/main" val="188940083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sz="2200" dirty="0" smtClean="0">
                <a:solidFill>
                  <a:schemeClr val="accent1">
                    <a:lumMod val="50000"/>
                  </a:schemeClr>
                </a:solidFill>
              </a:rPr>
              <a:t>Είναι το σύνολο των διαδικασιών που τίθενται σε εφαρμογή από το ΔΣ, την εκτελεστική διοίκηση και το υπόλοιπο προσωπικό με σκοπό:</a:t>
            </a:r>
          </a:p>
          <a:p>
            <a:pPr marL="0" indent="0">
              <a:buNone/>
              <a:tabLst>
                <a:tab pos="361950" algn="l"/>
              </a:tabLst>
            </a:pPr>
            <a:r>
              <a:rPr lang="el-GR" sz="2200" dirty="0">
                <a:solidFill>
                  <a:schemeClr val="accent1">
                    <a:lumMod val="50000"/>
                  </a:schemeClr>
                </a:solidFill>
              </a:rPr>
              <a:t>α</a:t>
            </a:r>
            <a:r>
              <a:rPr lang="el-GR" sz="2200" dirty="0" smtClean="0">
                <a:solidFill>
                  <a:schemeClr val="accent1">
                    <a:lumMod val="50000"/>
                  </a:schemeClr>
                </a:solidFill>
              </a:rPr>
              <a:t>. τη διασφάλιση της αποτελεσματικότητας και αποδοτικότητας των εταιρικών εργασιών</a:t>
            </a:r>
          </a:p>
          <a:p>
            <a:pPr marL="0" indent="0">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την αξιοπιστία της χρηματοοικονομικής πληροφόρησης, και</a:t>
            </a:r>
          </a:p>
          <a:p>
            <a:pPr marL="0" indent="0">
              <a:buNone/>
              <a:tabLst>
                <a:tab pos="361950" algn="l"/>
              </a:tabLst>
            </a:pPr>
            <a:r>
              <a:rPr lang="el-GR" sz="2200" dirty="0">
                <a:solidFill>
                  <a:schemeClr val="accent1">
                    <a:lumMod val="50000"/>
                  </a:schemeClr>
                </a:solidFill>
              </a:rPr>
              <a:t>γ</a:t>
            </a:r>
            <a:r>
              <a:rPr lang="el-GR" sz="2200" dirty="0" smtClean="0">
                <a:solidFill>
                  <a:schemeClr val="accent1">
                    <a:lumMod val="50000"/>
                  </a:schemeClr>
                </a:solidFill>
              </a:rPr>
              <a:t>. τη συμμόρφωση με τους νόμους και κανονισμούς.</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Σύστημα εσωτερικού ελέγχου (ΣΕΕ)</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71</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Δ8</a:t>
            </a:r>
            <a:endParaRPr lang="el-GR" sz="2400" b="1" dirty="0"/>
          </a:p>
        </p:txBody>
      </p:sp>
    </p:spTree>
    <p:extLst>
      <p:ext uri="{BB962C8B-B14F-4D97-AF65-F5344CB8AC3E}">
        <p14:creationId xmlns:p14="http://schemas.microsoft.com/office/powerpoint/2010/main" val="294750015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tabLst>
                <a:tab pos="361950" algn="l"/>
              </a:tabLst>
            </a:pPr>
            <a:r>
              <a:rPr lang="el-GR" dirty="0" smtClean="0">
                <a:solidFill>
                  <a:schemeClr val="accent1">
                    <a:lumMod val="50000"/>
                  </a:schemeClr>
                </a:solidFill>
              </a:rPr>
              <a:t>Γίνεται ετησίως από το ΔΣ και περιλαμβάνει:</a:t>
            </a:r>
          </a:p>
          <a:p>
            <a:pPr marL="0" indent="0">
              <a:buNone/>
              <a:tabLst>
                <a:tab pos="361950" algn="l"/>
              </a:tabLst>
            </a:pPr>
            <a:r>
              <a:rPr lang="el-GR" dirty="0">
                <a:solidFill>
                  <a:schemeClr val="accent1">
                    <a:lumMod val="50000"/>
                  </a:schemeClr>
                </a:solidFill>
              </a:rPr>
              <a:t>α</a:t>
            </a:r>
            <a:r>
              <a:rPr lang="el-GR" dirty="0" smtClean="0">
                <a:solidFill>
                  <a:schemeClr val="accent1">
                    <a:lumMod val="50000"/>
                  </a:schemeClr>
                </a:solidFill>
              </a:rPr>
              <a:t>. την εξέταση του εύρους των δραστηριοτήτων και της αποτελεσμτικότητας της ΜΕΕ</a:t>
            </a:r>
          </a:p>
          <a:p>
            <a:pPr marL="0" indent="0">
              <a:buNone/>
              <a:tabLst>
                <a:tab pos="361950" algn="l"/>
              </a:tabLst>
            </a:pPr>
            <a:r>
              <a:rPr lang="el-GR" dirty="0">
                <a:solidFill>
                  <a:schemeClr val="accent1">
                    <a:lumMod val="50000"/>
                  </a:schemeClr>
                </a:solidFill>
              </a:rPr>
              <a:t>β</a:t>
            </a:r>
            <a:r>
              <a:rPr lang="el-GR" dirty="0" smtClean="0">
                <a:solidFill>
                  <a:schemeClr val="accent1">
                    <a:lumMod val="50000"/>
                  </a:schemeClr>
                </a:solidFill>
              </a:rPr>
              <a:t>. την επάρκεια των εκθέσεων διαχείρισης κινδύνων και εσωτερικού ελέγχου της ΜΕΕ προς το ΔΣ</a:t>
            </a:r>
          </a:p>
          <a:p>
            <a:pPr marL="0" indent="0">
              <a:buNone/>
              <a:tabLst>
                <a:tab pos="361950" algn="l"/>
              </a:tabLst>
            </a:pPr>
            <a:r>
              <a:rPr lang="el-GR" dirty="0" smtClean="0">
                <a:solidFill>
                  <a:schemeClr val="accent1">
                    <a:lumMod val="50000"/>
                  </a:schemeClr>
                </a:solidFill>
              </a:rPr>
              <a:t>γ. την ανταπόκριση και την αποτελεσματικότητα της εκτελεστικής διοίκησης σχετικά με εντοπισμένα σφάλματα και αδυναμίες στο ΣΕΕ</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Αξιολόγηση ΣΕΕ</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72</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Δ9</a:t>
            </a:r>
            <a:endParaRPr lang="el-GR" sz="2400" b="1" dirty="0"/>
          </a:p>
        </p:txBody>
      </p:sp>
    </p:spTree>
    <p:extLst>
      <p:ext uri="{BB962C8B-B14F-4D97-AF65-F5344CB8AC3E}">
        <p14:creationId xmlns:p14="http://schemas.microsoft.com/office/powerpoint/2010/main" val="128230115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300" dirty="0" smtClean="0">
                <a:solidFill>
                  <a:schemeClr val="accent1">
                    <a:lumMod val="50000"/>
                  </a:schemeClr>
                </a:solidFill>
              </a:rPr>
              <a:t>α. Υπηρεσία εξηπηρέτησης μετόχων</a:t>
            </a:r>
          </a:p>
          <a:p>
            <a:pPr marL="0" indent="0">
              <a:lnSpc>
                <a:spcPct val="150000"/>
              </a:lnSpc>
              <a:buNone/>
              <a:tabLst>
                <a:tab pos="361950" algn="l"/>
              </a:tabLst>
            </a:pPr>
            <a:r>
              <a:rPr lang="el-GR" sz="2300" dirty="0" smtClean="0">
                <a:solidFill>
                  <a:schemeClr val="accent1">
                    <a:lumMod val="50000"/>
                  </a:schemeClr>
                </a:solidFill>
              </a:rPr>
              <a:t>Έχει την ευθύνη της άμεσης και ισότιμης πληροφόρησης των μετόχων. Τηρεί και ενημερώνει το μετοχολόγιο.</a:t>
            </a:r>
          </a:p>
          <a:p>
            <a:pPr marL="0" indent="0">
              <a:lnSpc>
                <a:spcPct val="150000"/>
              </a:lnSpc>
              <a:buNone/>
              <a:tabLst>
                <a:tab pos="361950" algn="l"/>
              </a:tabLst>
            </a:pPr>
            <a:r>
              <a:rPr lang="el-GR" sz="2300" dirty="0">
                <a:solidFill>
                  <a:schemeClr val="accent1">
                    <a:lumMod val="50000"/>
                  </a:schemeClr>
                </a:solidFill>
              </a:rPr>
              <a:t>β</a:t>
            </a:r>
            <a:r>
              <a:rPr lang="el-GR" sz="2300" dirty="0" smtClean="0">
                <a:solidFill>
                  <a:schemeClr val="accent1">
                    <a:lumMod val="50000"/>
                  </a:schemeClr>
                </a:solidFill>
              </a:rPr>
              <a:t>. Υπηρεσία εταιρικών ανακοινώσεων</a:t>
            </a:r>
          </a:p>
          <a:p>
            <a:pPr marL="0" indent="0">
              <a:lnSpc>
                <a:spcPct val="150000"/>
              </a:lnSpc>
              <a:buNone/>
              <a:tabLst>
                <a:tab pos="361950" algn="l"/>
              </a:tabLst>
            </a:pPr>
            <a:r>
              <a:rPr lang="el-GR" sz="2300" dirty="0" smtClean="0">
                <a:solidFill>
                  <a:schemeClr val="accent1">
                    <a:lumMod val="50000"/>
                  </a:schemeClr>
                </a:solidFill>
              </a:rPr>
              <a:t>Δημοσιοποιεί προνομιακές πληροφορίες και συναλλαγές.</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Λοιπές υπηρεσίες </a:t>
            </a:r>
            <a:br>
              <a:rPr lang="el-GR" sz="3600" dirty="0" smtClean="0">
                <a:solidFill>
                  <a:srgbClr val="FF0000"/>
                </a:solidFill>
              </a:rPr>
            </a:br>
            <a:r>
              <a:rPr lang="el-GR" sz="3600" dirty="0" smtClean="0">
                <a:solidFill>
                  <a:srgbClr val="FF0000"/>
                </a:solidFill>
              </a:rPr>
              <a:t>που προβλέπει ο νόμος</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73</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Δ10</a:t>
            </a:r>
            <a:endParaRPr lang="el-GR" sz="2400" b="1" dirty="0"/>
          </a:p>
        </p:txBody>
      </p:sp>
    </p:spTree>
    <p:extLst>
      <p:ext uri="{BB962C8B-B14F-4D97-AF65-F5344CB8AC3E}">
        <p14:creationId xmlns:p14="http://schemas.microsoft.com/office/powerpoint/2010/main" val="386515642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lnSpc>
                <a:spcPct val="150000"/>
              </a:lnSpc>
              <a:buNone/>
              <a:tabLst>
                <a:tab pos="361950" algn="l"/>
              </a:tabLst>
            </a:pPr>
            <a:r>
              <a:rPr lang="el-GR" sz="2200" dirty="0">
                <a:solidFill>
                  <a:schemeClr val="accent1">
                    <a:lumMod val="50000"/>
                  </a:schemeClr>
                </a:solidFill>
              </a:rPr>
              <a:t>α</a:t>
            </a:r>
            <a:r>
              <a:rPr lang="el-GR" sz="2200" dirty="0" smtClean="0">
                <a:solidFill>
                  <a:schemeClr val="accent1">
                    <a:lumMod val="50000"/>
                  </a:schemeClr>
                </a:solidFill>
              </a:rPr>
              <a:t>. Της διοίκησης</a:t>
            </a:r>
          </a:p>
          <a:p>
            <a:pPr marL="0" indent="0">
              <a:lnSpc>
                <a:spcPct val="150000"/>
              </a:lnSpc>
              <a:buNone/>
              <a:tabLst>
                <a:tab pos="361950" algn="l"/>
              </a:tabLst>
            </a:pPr>
            <a:r>
              <a:rPr lang="el-GR" sz="2200" dirty="0">
                <a:solidFill>
                  <a:schemeClr val="accent1">
                    <a:lumMod val="50000"/>
                  </a:schemeClr>
                </a:solidFill>
              </a:rPr>
              <a:t>β</a:t>
            </a:r>
            <a:r>
              <a:rPr lang="el-GR" sz="2200" dirty="0" smtClean="0">
                <a:solidFill>
                  <a:schemeClr val="accent1">
                    <a:lumMod val="50000"/>
                  </a:schemeClr>
                </a:solidFill>
              </a:rPr>
              <a:t>. Της απόληψης μερισμάτων, και</a:t>
            </a:r>
          </a:p>
          <a:p>
            <a:pPr marL="0" indent="0">
              <a:lnSpc>
                <a:spcPct val="150000"/>
              </a:lnSpc>
              <a:buNone/>
              <a:tabLst>
                <a:tab pos="361950" algn="l"/>
              </a:tabLst>
            </a:pPr>
            <a:r>
              <a:rPr lang="el-GR" sz="2200" dirty="0">
                <a:solidFill>
                  <a:schemeClr val="accent1">
                    <a:lumMod val="50000"/>
                  </a:schemeClr>
                </a:solidFill>
              </a:rPr>
              <a:t>γ</a:t>
            </a:r>
            <a:r>
              <a:rPr lang="el-GR" sz="2200" dirty="0" smtClean="0">
                <a:solidFill>
                  <a:schemeClr val="accent1">
                    <a:lumMod val="50000"/>
                  </a:schemeClr>
                </a:solidFill>
              </a:rPr>
              <a:t>. συμμετοχής στο προϊόν της εκκαθάρισης</a:t>
            </a:r>
          </a:p>
          <a:p>
            <a:pPr marL="0" indent="0">
              <a:lnSpc>
                <a:spcPct val="150000"/>
              </a:lnSpc>
              <a:buNone/>
              <a:tabLst>
                <a:tab pos="361950" algn="l"/>
              </a:tabLst>
            </a:pPr>
            <a:r>
              <a:rPr lang="el-GR" sz="2200" dirty="0" smtClean="0">
                <a:solidFill>
                  <a:schemeClr val="accent1">
                    <a:lumMod val="50000"/>
                  </a:schemeClr>
                </a:solidFill>
              </a:rPr>
              <a:t>Στις εισηγμένες εταιρείες, το δικαίωμα διοίκησης για τους μικρομετόχους είναι εξαιρετικά περιορισμένο και, για το λόγο αυτό, ο νόμος τους παρέχει μια σειρά δικαιωμάτων.</a:t>
            </a:r>
          </a:p>
          <a:p>
            <a:pPr marL="0" indent="0">
              <a:buNone/>
              <a:tabLst>
                <a:tab pos="361950" algn="l"/>
              </a:tabLst>
            </a:pPr>
            <a:endParaRPr lang="el-GR" sz="2200" dirty="0" smtClean="0">
              <a:solidFill>
                <a:schemeClr val="accent1">
                  <a:lumMod val="50000"/>
                </a:schemeClr>
              </a:solidFill>
            </a:endParaRPr>
          </a:p>
        </p:txBody>
      </p:sp>
      <p:sp>
        <p:nvSpPr>
          <p:cNvPr id="3" name="Title 2"/>
          <p:cNvSpPr>
            <a:spLocks noGrp="1"/>
          </p:cNvSpPr>
          <p:nvPr>
            <p:ph type="title"/>
          </p:nvPr>
        </p:nvSpPr>
        <p:spPr>
          <a:xfrm>
            <a:off x="457200" y="338328"/>
            <a:ext cx="8229600" cy="1642872"/>
          </a:xfrm>
        </p:spPr>
        <p:txBody>
          <a:bodyPr>
            <a:normAutofit/>
          </a:bodyPr>
          <a:lstStyle/>
          <a:p>
            <a:pPr algn="ctr"/>
            <a:r>
              <a:rPr lang="el-GR" sz="3600" dirty="0" smtClean="0">
                <a:solidFill>
                  <a:srgbClr val="FF0000"/>
                </a:solidFill>
              </a:rPr>
              <a:t>Δικαιώματα</a:t>
            </a:r>
            <a:r>
              <a:rPr lang="el-GR" sz="3600" dirty="0">
                <a:solidFill>
                  <a:srgbClr val="FF0000"/>
                </a:solidFill>
              </a:rPr>
              <a:t> </a:t>
            </a:r>
            <a:r>
              <a:rPr lang="el-GR" sz="3600" dirty="0" smtClean="0">
                <a:solidFill>
                  <a:srgbClr val="FF0000"/>
                </a:solidFill>
              </a:rPr>
              <a:t>των μετόχων </a:t>
            </a:r>
            <a:br>
              <a:rPr lang="el-GR" sz="3600" dirty="0" smtClean="0">
                <a:solidFill>
                  <a:srgbClr val="FF0000"/>
                </a:solidFill>
              </a:rPr>
            </a:br>
            <a:r>
              <a:rPr lang="el-GR" sz="3600" dirty="0" smtClean="0">
                <a:solidFill>
                  <a:srgbClr val="FF0000"/>
                </a:solidFill>
              </a:rPr>
              <a:t>σύμφωνα με τον ν.2190/1920</a:t>
            </a:r>
            <a:endParaRPr lang="el-GR" sz="2600"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808" y="6172200"/>
            <a:ext cx="4596384" cy="560832"/>
          </a:xfrm>
          <a:prstGeom prst="rect">
            <a:avLst/>
          </a:prstGeom>
        </p:spPr>
      </p:pic>
      <p:sp>
        <p:nvSpPr>
          <p:cNvPr id="4" name="Rectangle 3"/>
          <p:cNvSpPr/>
          <p:nvPr/>
        </p:nvSpPr>
        <p:spPr>
          <a:xfrm>
            <a:off x="8610600" y="6297168"/>
            <a:ext cx="540000" cy="408432"/>
          </a:xfrm>
          <a:prstGeom prst="rect">
            <a:avLst/>
          </a:prstGeom>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74</a:t>
            </a:r>
            <a:endParaRPr lang="el-GR" sz="2400" b="1" dirty="0"/>
          </a:p>
        </p:txBody>
      </p:sp>
      <p:sp>
        <p:nvSpPr>
          <p:cNvPr id="6" name="Rectangle 5"/>
          <p:cNvSpPr/>
          <p:nvPr/>
        </p:nvSpPr>
        <p:spPr>
          <a:xfrm>
            <a:off x="0" y="6297168"/>
            <a:ext cx="990600" cy="408432"/>
          </a:xfrm>
          <a:prstGeom prst="rect">
            <a:avLst/>
          </a:prstGeom>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smtClean="0"/>
              <a:t>Ε1</a:t>
            </a:r>
            <a:endParaRPr lang="el-GR" sz="2400" b="1" dirty="0"/>
          </a:p>
        </p:txBody>
      </p:sp>
    </p:spTree>
    <p:extLst>
      <p:ext uri="{BB962C8B-B14F-4D97-AF65-F5344CB8AC3E}">
        <p14:creationId xmlns:p14="http://schemas.microsoft.com/office/powerpoint/2010/main" val="386459760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900</TotalTime>
  <Words>4042</Words>
  <Application>Microsoft Office PowerPoint</Application>
  <PresentationFormat>Προβολή στην οθόνη (4:3)</PresentationFormat>
  <Paragraphs>463</Paragraphs>
  <Slides>74</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74</vt:i4>
      </vt:variant>
    </vt:vector>
  </HeadingPairs>
  <TitlesOfParts>
    <vt:vector size="75" baseType="lpstr">
      <vt:lpstr>Waveform</vt:lpstr>
      <vt:lpstr>ΕΤΑΙΡΙΚΗ ΔΙΑΚΥΒΕΡΝΗΣΗ</vt:lpstr>
      <vt:lpstr>Εταιρική Διακυβέρνηση</vt:lpstr>
      <vt:lpstr>Οργάνωση της παρουσίασης</vt:lpstr>
      <vt:lpstr>Η μετοχική δομή  ως πηγή των προβλημάτων</vt:lpstr>
      <vt:lpstr>Το ποσοστό των εισηγμένων εταιρειών με έναν μέτοχο πλειοψηφίας στην Ευρώπη και τις ΗΠΑ</vt:lpstr>
      <vt:lpstr>Το ποσοστό των εισηγμένων εταιρειών με ένα μέτοχο που έχει μια blocking minority στην Ευρώπη και τις ΗΠΑ.</vt:lpstr>
      <vt:lpstr>Οι μεγάλες προκλήσεις της εταιρικής διακυβέρνησης</vt:lpstr>
      <vt:lpstr>Το πρόβλημα εντολέα-εντολοδόχου the agency problem</vt:lpstr>
      <vt:lpstr>Βασικοί τύποι  προβλημάτων αντιπροσώπευσης</vt:lpstr>
      <vt:lpstr>Τύποι καταχρηστικής εκμετάλλευσης των μετόχων μειοψηφίας</vt:lpstr>
      <vt:lpstr>Δόλιες συναλλαγές και ενδοεπιχειρησιακή τιμολόγηση</vt:lpstr>
      <vt:lpstr>Ευνοιοκρατία</vt:lpstr>
      <vt:lpstr>Εσωτερικές διαμάχες Infighting</vt:lpstr>
      <vt:lpstr>Οι συγκρούσεις συμφερόντων μεταξύ δανειακών και ιδίων κεφαλαίων</vt:lpstr>
      <vt:lpstr>Πώς αντιμετωπίζει η εταιρική διακυβέρνηση τις μεγάλες προκλήσεις που αντιμετωπίζει</vt:lpstr>
      <vt:lpstr>Πώς αντιμετωπίζει η εταιρική διακυβέρνηση τις μεγάλες προκλήσεις που αντιμετωπίζει (συνέχεια)</vt:lpstr>
      <vt:lpstr>Πώς αντιμετωπίζει η εταιρική διακυβέρνηση τις μεγάλες προκλήσεις που αντιμετωπίζει (συνέχεια)</vt:lpstr>
      <vt:lpstr>Βασικοί μηχανισμοί ελέγχου  των managers</vt:lpstr>
      <vt:lpstr>Το πλαίσιο εξαγορών ως μηχανιμός ελέγχου των managers</vt:lpstr>
      <vt:lpstr>Η μερισματική πολιτική ως μηχανισμός ελέγχου των managers</vt:lpstr>
      <vt:lpstr>Τα διοικητικά συμβούλια ως μηχανισμός ελέγχου των managers</vt:lpstr>
      <vt:lpstr>Η ενεργός συμμετοχή των μετόχων ως μηχανισμός ελέγχου των managers</vt:lpstr>
      <vt:lpstr>Η ανταμοιβή των managers ως μηχανισμός ελέγχου της απόδοσής τους</vt:lpstr>
      <vt:lpstr>Η ιδιοκτησία μετοχών από τους managers ως μηχανισμός ευθυγράμμισης των συμφερόντων τους με εκείνα των μετόχων</vt:lpstr>
      <vt:lpstr>Η εποπτεία από τον μεγαλομέτοχο</vt:lpstr>
      <vt:lpstr>Το πρόβλημα του λαθρεπιβάτη</vt:lpstr>
      <vt:lpstr>Η εποπτεία από τους πιστωτές  και τις τράπεζες</vt:lpstr>
      <vt:lpstr>Το νομοθετικό πλαίσιο  εταιρικής διακυβέρνησης</vt:lpstr>
      <vt:lpstr>Κώδικας Εταιρικής Διακυβέρνησης (ΚΕΔ)</vt:lpstr>
      <vt:lpstr>Οι στόχοι του ελληνικού ΚΕΔ</vt:lpstr>
      <vt:lpstr>Πεδίο εφαρμογής ν.3016/2002</vt:lpstr>
      <vt:lpstr>Πλαίσιο ρυθμίσεων του ν. 3016/2002</vt:lpstr>
      <vt:lpstr>Οι ρυθμίσεις εταιρικής διακυβέρνησης σχετικά με το ΔΣ αφορούν…</vt:lpstr>
      <vt:lpstr>Αρμοδιότητες του ΔΣ  σύμφωνα με τον εταιρικό ν.2190/1920</vt:lpstr>
      <vt:lpstr>Ο ΚΕΔ σχετικά με το ΔΣ</vt:lpstr>
      <vt:lpstr>Σύμφωνα με τον ΚΕΔ  δεν εκχωρούνται από το ΔΣ…</vt:lpstr>
      <vt:lpstr>Σύμφωνα με τον ΚΕΔ  δεν εκχωρούνται από το ΔΣ… (συνέχεια)</vt:lpstr>
      <vt:lpstr>Σύμφωνα με τον ΚΕΔ  δεν εκχωρούνται από το ΔΣ… (συνέχεια)</vt:lpstr>
      <vt:lpstr>Σύνθεση του ΔΣ</vt:lpstr>
      <vt:lpstr>Ο ΚΕΔ για τη σύνθεση του ΔΣ</vt:lpstr>
      <vt:lpstr>Εκτελεστικά και μη εκτελεστικά μέλη Executives Vs non executives</vt:lpstr>
      <vt:lpstr>Ανεξάρτητα μη εκτελεστικά μέλη</vt:lpstr>
      <vt:lpstr>Σχέση εξάρτησης υπάρχει  όταν το μέλος ΔΣ…</vt:lpstr>
      <vt:lpstr>Οι ιδιότητες του προέδρου και του διευθύνοντος συμβούλου</vt:lpstr>
      <vt:lpstr>Υποχρεώσεις των μελών του ΔΣ</vt:lpstr>
      <vt:lpstr>Ευθύνη των μελών του ΔΣ</vt:lpstr>
      <vt:lpstr>Αποδοχές των μελών του ΔΣ</vt:lpstr>
      <vt:lpstr>Ο ν.3016/2002 για τις αμοιβές των  μη εκτελεστικών μελών του ΔΣ</vt:lpstr>
      <vt:lpstr>Ο ΚΕΔ για τις αμοιβές των μελών ΔΣ</vt:lpstr>
      <vt:lpstr>Ο ΚΕΔ για τις αμοιβές  των εκτελεστικών μελών του ΔΣ</vt:lpstr>
      <vt:lpstr>Ο ΚΕΔ για τις αμοιβές  των εκτελεστικών μελών του ΔΣ (συνέχεια)</vt:lpstr>
      <vt:lpstr>Η ετήσια έκθεση αμοιβών σύμφωνα με τον ν.3016/2002 περιλαμβάνει:</vt:lpstr>
      <vt:lpstr>Λειτουργία και αξιολόγηση του ΔΣ</vt:lpstr>
      <vt:lpstr>Λειτουργία και αξιολόγηση του ΔΣ (συνέχεια)</vt:lpstr>
      <vt:lpstr>Οι αρμοδιότητες του γραμματέα του ΔΣ</vt:lpstr>
      <vt:lpstr>Επιτροπές του ΔΣ</vt:lpstr>
      <vt:lpstr>Αρμοδιότητες επιτροπής ανάδειξης υποψηφιοτήτων</vt:lpstr>
      <vt:lpstr>Υποχρεώσεις επιτροπής ελέγχου</vt:lpstr>
      <vt:lpstr>Υποχρεώσεις επιτροπής ελέγχου (συνέχεια)</vt:lpstr>
      <vt:lpstr>Υποχρεώσεις επιτροπής αμοιβών</vt:lpstr>
      <vt:lpstr>Υποχρεώσεις επιτροπής αμοιβών (συνέχεια)</vt:lpstr>
      <vt:lpstr>Ρυθμίσεις του ν.3016/2002 για την εσωτερική οργάνωση της εταιρείας</vt:lpstr>
      <vt:lpstr>Ο ΕΚΛ περιλαμβάνει κατ’ ελάχιστον…</vt:lpstr>
      <vt:lpstr>Ο ΕΚΛ περιλαμβάνει κατ’ ελάχιστον… (συνέχεια)</vt:lpstr>
      <vt:lpstr>Ο ΕΚΛ περιλαμβάνει κατ’ ελάχιστον… (συνέχεια)</vt:lpstr>
      <vt:lpstr>Περιεχόμενο της δήλωσης  εταιρικής διακυβέρνησης</vt:lpstr>
      <vt:lpstr>Μονάδα εσωτερικού ελέγχου (ΜΕΕ)</vt:lpstr>
      <vt:lpstr>Αρμοδιότητες της ΜΕΕ</vt:lpstr>
      <vt:lpstr>Δικαιώματα εσωτερικών ελεγκτών</vt:lpstr>
      <vt:lpstr>Υποχρεώσεις εσωτερικών ελεγκτών</vt:lpstr>
      <vt:lpstr>Σύστημα εσωτερικού ελέγχου (ΣΕΕ)</vt:lpstr>
      <vt:lpstr>Αξιολόγηση ΣΕΕ</vt:lpstr>
      <vt:lpstr>Λοιπές υπηρεσίες  που προβλέπει ο νόμος</vt:lpstr>
      <vt:lpstr>Δικαιώματα των μετόχων  σύμφωνα με τον ν.2190/1920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ΕΤΑΙΡΙΚΗ ΔΙΑΚΥΒΕΡΝΗΣΗ</dc:title>
  <dc:creator>Emmanouil Kornilakis</dc:creator>
  <cp:lastModifiedBy>Diplographia</cp:lastModifiedBy>
  <cp:revision>198</cp:revision>
  <cp:lastPrinted>2016-10-27T06:18:43Z</cp:lastPrinted>
  <dcterms:created xsi:type="dcterms:W3CDTF">2006-08-16T00:00:00Z</dcterms:created>
  <dcterms:modified xsi:type="dcterms:W3CDTF">2016-10-27T06:28:44Z</dcterms:modified>
</cp:coreProperties>
</file>